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0"/>
  </p:notesMasterIdLst>
  <p:sldIdLst>
    <p:sldId id="256" r:id="rId2"/>
    <p:sldId id="28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4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5FE26-0AC2-4E07-BB36-8A23727EE174}" type="datetimeFigureOut">
              <a:rPr lang="it-IT" smtClean="0"/>
              <a:pPr/>
              <a:t>22/02/2023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9B290-D60C-4D22-9D91-A037F7A323D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8530-0A25-4F50-82B6-03970EA6822B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47AA7-785E-4F40-8D0F-2D32AC004DF0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EEF5-EDB2-4922-AB64-8D35FF32B706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7180-9254-401A-A62B-8504FED0CFD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E17D-891A-49A6-BF57-57A8329E55D4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DE2C-782B-4E1C-BD20-1970C7402838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CB766-3423-4899-A909-C9B7848A1997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A9D53-47C5-439B-A88E-62E32D9780E4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52A7C-5433-4AC2-A487-89B0288CDF81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6EB6C-7808-4B93-A049-C1B372D59B49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A25DE-9B9E-4F61-8713-BC04E9FA7512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883512-B830-4EB3-87AA-77DFDB8498BE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4E9C6C-7183-48E3-B448-19E9C1DD1A8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72008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PUBERTA’ E  PREADOLESCENZA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043608" y="6021288"/>
            <a:ext cx="7920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/>
              <a:t>Prof. Francesco Cannizzaro – Specialista in Pedagogia, Bioetica e Sessuologia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6F27-272A-417F-B75F-5C1C31CF3F6B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</a:t>
            </a:fld>
            <a:endParaRPr lang="it-IT" dirty="0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4797152"/>
            <a:ext cx="7406640" cy="1008112"/>
          </a:xfrm>
          <a:solidFill>
            <a:srgbClr val="FFFF00"/>
          </a:solidFill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Quando nella vita dei ragazzi/e, corpo e cervello sembrano una città in costruzione con grattacieli che spuntano e aree rase al suolo per edificare nuovi quartieri.</a:t>
            </a:r>
            <a:endParaRPr lang="it-IT" sz="18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aster\Desktop\Ultime foto\ragazz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196752"/>
            <a:ext cx="6509370" cy="3254685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72008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PUBERTA’ E 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93E3C-C2D9-4ABB-8C57-99B0C22036D9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32048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B0F0"/>
                </a:solidFill>
              </a:rPr>
              <a:t>Il momento di massima crescita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259632" y="3933056"/>
            <a:ext cx="7632848" cy="1152128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C’è una fase che comincia nella preadolescenza</a:t>
            </a:r>
            <a:r>
              <a:rPr lang="it-IT" b="1" dirty="0">
                <a:solidFill>
                  <a:srgbClr val="FFFF00"/>
                </a:solidFill>
              </a:rPr>
              <a:t> </a:t>
            </a:r>
            <a:r>
              <a:rPr lang="it-IT" dirty="0">
                <a:solidFill>
                  <a:srgbClr val="FFFF00"/>
                </a:solidFill>
              </a:rPr>
              <a:t>e prosegue nell’</a:t>
            </a:r>
            <a:r>
              <a:rPr lang="it-IT" b="1" dirty="0">
                <a:solidFill>
                  <a:srgbClr val="FFFF00"/>
                </a:solidFill>
              </a:rPr>
              <a:t>adolescenza</a:t>
            </a:r>
            <a:r>
              <a:rPr lang="it-IT" dirty="0">
                <a:solidFill>
                  <a:srgbClr val="FFFF00"/>
                </a:solidFill>
              </a:rPr>
              <a:t>, tra gli 11 e i 15 anni. </a:t>
            </a: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Si osserva una espansione sensibile dei testicoli e del pene, </a:t>
            </a:r>
            <a:r>
              <a:rPr lang="it-IT" dirty="0">
                <a:solidFill>
                  <a:srgbClr val="FFFF00"/>
                </a:solidFill>
              </a:rPr>
              <a:t>mentre il corpo comincia a formare gli </a:t>
            </a:r>
            <a:r>
              <a:rPr lang="it-IT" b="1" dirty="0">
                <a:solidFill>
                  <a:srgbClr val="FFFF00"/>
                </a:solidFill>
              </a:rPr>
              <a:t>spermatozoi</a:t>
            </a:r>
            <a:r>
              <a:rPr lang="it-IT" dirty="0">
                <a:solidFill>
                  <a:srgbClr val="FFFF00"/>
                </a:solidFill>
              </a:rPr>
              <a:t> e il </a:t>
            </a:r>
            <a:r>
              <a:rPr lang="it-IT" b="1" dirty="0">
                <a:solidFill>
                  <a:srgbClr val="FFFF00"/>
                </a:solidFill>
              </a:rPr>
              <a:t>liquido seminale</a:t>
            </a:r>
            <a:r>
              <a:rPr lang="it-IT" dirty="0">
                <a:solidFill>
                  <a:srgbClr val="FFFF00"/>
                </a:solidFill>
              </a:rPr>
              <a:t>. </a:t>
            </a:r>
          </a:p>
          <a:p>
            <a:endParaRPr lang="it-IT" dirty="0"/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1259632" y="5445224"/>
            <a:ext cx="7632848" cy="1008112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b="1" dirty="0">
              <a:solidFill>
                <a:schemeClr val="bg1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In questo periodo</a:t>
            </a:r>
            <a:r>
              <a:rPr lang="it-IT" dirty="0">
                <a:solidFill>
                  <a:srgbClr val="FFFF00"/>
                </a:solidFill>
              </a:rPr>
              <a:t> </a:t>
            </a:r>
            <a:r>
              <a:rPr lang="it-IT" b="1" dirty="0">
                <a:solidFill>
                  <a:srgbClr val="FFFF00"/>
                </a:solidFill>
              </a:rPr>
              <a:t>il pene del ragazzo diventa duro sempre più spesso, anche senza stimoli sessuali</a:t>
            </a:r>
            <a:r>
              <a:rPr lang="it-IT" dirty="0">
                <a:solidFill>
                  <a:srgbClr val="FFFF00"/>
                </a:solidFill>
              </a:rPr>
              <a:t> e questo causa situazioni che possono essere vissute come inopportune.</a:t>
            </a:r>
          </a:p>
          <a:p>
            <a:endParaRPr lang="it-IT" dirty="0"/>
          </a:p>
          <a:p>
            <a:pPr algn="ctr"/>
            <a:endParaRPr lang="it-IT" dirty="0"/>
          </a:p>
        </p:txBody>
      </p:sp>
      <p:pic>
        <p:nvPicPr>
          <p:cNvPr id="8194" name="Picture 2" descr="C:\Users\Master\Desktop\Ultime foto\sol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628800"/>
            <a:ext cx="3240360" cy="2156312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72008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PUBERTA’ E 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B6859-B152-4CA1-9730-706E0E81B7DB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32048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B0F0"/>
                </a:solidFill>
              </a:rPr>
              <a:t>La prima eiaculazione (1)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259632" y="3933056"/>
            <a:ext cx="7632848" cy="1368152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b="1" dirty="0">
              <a:solidFill>
                <a:schemeClr val="bg1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Molto facilmente, </a:t>
            </a:r>
            <a:r>
              <a:rPr lang="it-IT" dirty="0">
                <a:solidFill>
                  <a:srgbClr val="FFFF00"/>
                </a:solidFill>
              </a:rPr>
              <a:t>il ragazzo avrà durante una notte la sua</a:t>
            </a:r>
            <a:r>
              <a:rPr lang="it-IT" b="1" dirty="0">
                <a:solidFill>
                  <a:srgbClr val="FFFF00"/>
                </a:solidFill>
              </a:rPr>
              <a:t> prima eiaculazione</a:t>
            </a:r>
            <a:r>
              <a:rPr lang="it-IT" dirty="0">
                <a:solidFill>
                  <a:srgbClr val="FFFF00"/>
                </a:solidFill>
              </a:rPr>
              <a:t>, cioè la prima fuoriuscita di sperma. Il momento è mediamente un anno dopo l’inizio dello sviluppo (la pubertà). </a:t>
            </a: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Dalla prima eiaculazione</a:t>
            </a:r>
            <a:r>
              <a:rPr lang="it-IT" dirty="0">
                <a:solidFill>
                  <a:srgbClr val="FFFF00"/>
                </a:solidFill>
              </a:rPr>
              <a:t> </a:t>
            </a:r>
            <a:r>
              <a:rPr lang="it-IT" b="1" dirty="0">
                <a:solidFill>
                  <a:srgbClr val="FFFF00"/>
                </a:solidFill>
              </a:rPr>
              <a:t>il ragazzo è ufficialmente in grado di riprodursi</a:t>
            </a:r>
            <a:r>
              <a:rPr lang="it-IT" dirty="0">
                <a:solidFill>
                  <a:srgbClr val="FFFF00"/>
                </a:solidFill>
              </a:rPr>
              <a:t>.</a:t>
            </a:r>
          </a:p>
          <a:p>
            <a:endParaRPr lang="it-IT" dirty="0"/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1259632" y="5445224"/>
            <a:ext cx="7632848" cy="936104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La fuoriuscita di sperma </a:t>
            </a:r>
            <a:r>
              <a:rPr lang="it-IT" dirty="0">
                <a:solidFill>
                  <a:srgbClr val="FFFF00"/>
                </a:solidFill>
              </a:rPr>
              <a:t>si chiama </a:t>
            </a:r>
            <a:r>
              <a:rPr lang="it-IT" b="1" dirty="0">
                <a:solidFill>
                  <a:srgbClr val="FFFF00"/>
                </a:solidFill>
              </a:rPr>
              <a:t>polluzione</a:t>
            </a:r>
            <a:r>
              <a:rPr lang="it-IT" dirty="0">
                <a:solidFill>
                  <a:srgbClr val="FFFF00"/>
                </a:solidFill>
              </a:rPr>
              <a:t>, avviene soprattutto di notte perché </a:t>
            </a:r>
            <a:r>
              <a:rPr lang="it-IT" b="1" dirty="0">
                <a:solidFill>
                  <a:srgbClr val="FFFF00"/>
                </a:solidFill>
              </a:rPr>
              <a:t>il livello di testosterone è più alto fra le quattro e le cinque di mattino</a:t>
            </a:r>
            <a:r>
              <a:rPr lang="it-IT" dirty="0">
                <a:solidFill>
                  <a:srgbClr val="FFFF00"/>
                </a:solidFill>
              </a:rPr>
              <a:t>.</a:t>
            </a:r>
          </a:p>
          <a:p>
            <a:endParaRPr lang="it-IT" dirty="0"/>
          </a:p>
          <a:p>
            <a:pPr algn="ctr"/>
            <a:endParaRPr lang="it-IT" dirty="0"/>
          </a:p>
        </p:txBody>
      </p:sp>
      <p:pic>
        <p:nvPicPr>
          <p:cNvPr id="9218" name="Picture 2" descr="C:\Users\Master\Desktop\Ultime foto\raga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628800"/>
            <a:ext cx="2592288" cy="2160240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72008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PUBERTA’ E 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498ED-BCE8-4143-ADB7-7E79053FBC5E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32048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B0F0"/>
                </a:solidFill>
              </a:rPr>
              <a:t>La prima eiaculazione (2)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259632" y="4293096"/>
            <a:ext cx="7632848" cy="936104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Le polluzioni notturne sono eventi assolutamente normali, </a:t>
            </a:r>
            <a:r>
              <a:rPr lang="it-IT" dirty="0">
                <a:solidFill>
                  <a:srgbClr val="FFFF00"/>
                </a:solidFill>
              </a:rPr>
              <a:t>così come lo è </a:t>
            </a:r>
            <a:r>
              <a:rPr lang="it-IT" b="1" dirty="0">
                <a:solidFill>
                  <a:srgbClr val="FFFF00"/>
                </a:solidFill>
              </a:rPr>
              <a:t>l’erezione mattutina</a:t>
            </a:r>
            <a:r>
              <a:rPr lang="it-IT" dirty="0">
                <a:solidFill>
                  <a:srgbClr val="FFFF00"/>
                </a:solidFill>
              </a:rPr>
              <a:t>. In questa delicata fase di transizione verso l’età adulta, i ragazzi non vanno colpevolizzati né spaventati.</a:t>
            </a:r>
          </a:p>
          <a:p>
            <a:endParaRPr lang="it-IT" dirty="0"/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1259632" y="5373216"/>
            <a:ext cx="7632848" cy="1152128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b="1" dirty="0">
              <a:solidFill>
                <a:schemeClr val="bg1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L’erezione si risolve in due modi: </a:t>
            </a:r>
            <a:r>
              <a:rPr lang="it-IT" dirty="0">
                <a:solidFill>
                  <a:srgbClr val="FFFF00"/>
                </a:solidFill>
              </a:rPr>
              <a:t>o attraverso la</a:t>
            </a:r>
            <a:r>
              <a:rPr lang="it-IT" b="1" dirty="0">
                <a:solidFill>
                  <a:srgbClr val="FFFF00"/>
                </a:solidFill>
              </a:rPr>
              <a:t> masturbazione</a:t>
            </a:r>
            <a:r>
              <a:rPr lang="it-IT" dirty="0">
                <a:solidFill>
                  <a:srgbClr val="FFFF00"/>
                </a:solidFill>
              </a:rPr>
              <a:t> oppure </a:t>
            </a:r>
            <a:r>
              <a:rPr lang="it-IT" b="1" dirty="0">
                <a:solidFill>
                  <a:srgbClr val="FFFF00"/>
                </a:solidFill>
              </a:rPr>
              <a:t>naturalmente</a:t>
            </a:r>
            <a:r>
              <a:rPr lang="it-IT" dirty="0">
                <a:solidFill>
                  <a:srgbClr val="FFFF00"/>
                </a:solidFill>
              </a:rPr>
              <a:t>. </a:t>
            </a: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In questo secondo caso </a:t>
            </a:r>
            <a:r>
              <a:rPr lang="it-IT" dirty="0">
                <a:solidFill>
                  <a:srgbClr val="FFFF00"/>
                </a:solidFill>
              </a:rPr>
              <a:t>dura normalmente il tempo necessario ad alzarsi e andare a fare pipì.</a:t>
            </a:r>
          </a:p>
          <a:p>
            <a:endParaRPr lang="it-IT" dirty="0"/>
          </a:p>
          <a:p>
            <a:pPr algn="ctr"/>
            <a:endParaRPr lang="it-IT" dirty="0"/>
          </a:p>
        </p:txBody>
      </p:sp>
      <p:pic>
        <p:nvPicPr>
          <p:cNvPr id="10242" name="Picture 2" descr="C:\Users\Master\Desktop\Ultime foto\rag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700808"/>
            <a:ext cx="3679098" cy="2448272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72008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PUBERTA’ E 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8D43-267A-4AFF-A05B-49E7D1169AC6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32048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>
                <a:solidFill>
                  <a:srgbClr val="00B0F0"/>
                </a:solidFill>
              </a:rPr>
              <a:t>Pene flaccido, pene sanguigno e pene carnoso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259632" y="1628800"/>
            <a:ext cx="7632848" cy="108012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La fase di sviluppo della pubertà </a:t>
            </a:r>
            <a:r>
              <a:rPr lang="it-IT" dirty="0">
                <a:solidFill>
                  <a:srgbClr val="FFFF00"/>
                </a:solidFill>
              </a:rPr>
              <a:t>porta nei ragazzi </a:t>
            </a:r>
            <a:r>
              <a:rPr lang="it-IT" b="1" dirty="0">
                <a:solidFill>
                  <a:srgbClr val="FFFF00"/>
                </a:solidFill>
              </a:rPr>
              <a:t>molti dubbi e molte domande</a:t>
            </a:r>
            <a:r>
              <a:rPr lang="it-IT" dirty="0">
                <a:solidFill>
                  <a:srgbClr val="FFFF00"/>
                </a:solidFill>
              </a:rPr>
              <a:t>. </a:t>
            </a: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Essere genitori preparati a rispondere</a:t>
            </a:r>
            <a:r>
              <a:rPr lang="it-IT" dirty="0">
                <a:solidFill>
                  <a:srgbClr val="FFFF00"/>
                </a:solidFill>
              </a:rPr>
              <a:t>, senza falsi pudori, angosce e paure, </a:t>
            </a:r>
            <a:r>
              <a:rPr lang="it-IT" b="1" dirty="0">
                <a:solidFill>
                  <a:srgbClr val="FFFF00"/>
                </a:solidFill>
              </a:rPr>
              <a:t>aiuta il ragazzo a affrontare una serena e corretta vita sessuale</a:t>
            </a:r>
            <a:r>
              <a:rPr lang="it-IT" dirty="0">
                <a:solidFill>
                  <a:srgbClr val="FFFF00"/>
                </a:solidFill>
              </a:rPr>
              <a:t>.</a:t>
            </a:r>
          </a:p>
          <a:p>
            <a:endParaRPr lang="it-IT" dirty="0"/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1259632" y="2924944"/>
            <a:ext cx="7632848" cy="936104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dirty="0">
              <a:solidFill>
                <a:srgbClr val="FFFF00"/>
              </a:solidFill>
            </a:endParaRPr>
          </a:p>
          <a:p>
            <a:endParaRPr lang="it-IT" dirty="0"/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“Avere il pene piccolo” è l’incubo di moltissimi uomini. </a:t>
            </a:r>
            <a:r>
              <a:rPr lang="it-IT" dirty="0">
                <a:solidFill>
                  <a:srgbClr val="FFFF00"/>
                </a:solidFill>
              </a:rPr>
              <a:t>Una buona risposta da dare ai ragazzi che si interrogano sulle loro misure è quella che davano le nonne (</a:t>
            </a:r>
            <a:r>
              <a:rPr lang="it-IT" b="1" dirty="0">
                <a:solidFill>
                  <a:srgbClr val="FFFF00"/>
                </a:solidFill>
              </a:rPr>
              <a:t>non conta la bacchetta, conta il prestigiatore</a:t>
            </a:r>
            <a:r>
              <a:rPr lang="it-IT" dirty="0">
                <a:solidFill>
                  <a:srgbClr val="FFFF00"/>
                </a:solidFill>
              </a:rPr>
              <a:t>).</a:t>
            </a:r>
          </a:p>
          <a:p>
            <a:endParaRPr lang="it-IT" dirty="0"/>
          </a:p>
          <a:p>
            <a:pPr algn="ctr"/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1259632" y="4077072"/>
            <a:ext cx="7632848" cy="648072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Succede comunque che: </a:t>
            </a:r>
            <a:r>
              <a:rPr lang="it-IT" dirty="0">
                <a:solidFill>
                  <a:srgbClr val="FFFF00"/>
                </a:solidFill>
              </a:rPr>
              <a:t>in palestra, nello spogliatoio o sotto le docce, i ragazzi “si misurino”, confrontandosi e magari prendendosi in giro.  </a:t>
            </a:r>
          </a:p>
          <a:p>
            <a:endParaRPr lang="it-IT" dirty="0"/>
          </a:p>
          <a:p>
            <a:pPr algn="ctr"/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1259632" y="4941168"/>
            <a:ext cx="7632848" cy="144016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E’ bene spiegare che</a:t>
            </a:r>
            <a:r>
              <a:rPr lang="it-IT" dirty="0">
                <a:solidFill>
                  <a:srgbClr val="FFFF00"/>
                </a:solidFill>
              </a:rPr>
              <a:t> </a:t>
            </a:r>
            <a:r>
              <a:rPr lang="it-IT" b="1" dirty="0">
                <a:solidFill>
                  <a:srgbClr val="FFFF00"/>
                </a:solidFill>
              </a:rPr>
              <a:t>un pene flaccido non dice molto della sua vera grandezza</a:t>
            </a:r>
            <a:r>
              <a:rPr lang="it-IT" dirty="0">
                <a:solidFill>
                  <a:srgbClr val="FFFF00"/>
                </a:solidFill>
              </a:rPr>
              <a:t>. </a:t>
            </a: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Durante l’erezione </a:t>
            </a:r>
            <a:r>
              <a:rPr lang="it-IT" dirty="0">
                <a:solidFill>
                  <a:srgbClr val="FFFF00"/>
                </a:solidFill>
              </a:rPr>
              <a:t>in pene cambia forma e può persino raddoppiare di dimensioni, se il pene è di tipo “</a:t>
            </a:r>
            <a:r>
              <a:rPr lang="it-IT" b="1" dirty="0">
                <a:solidFill>
                  <a:srgbClr val="FFFF00"/>
                </a:solidFill>
              </a:rPr>
              <a:t>sanguigno</a:t>
            </a:r>
            <a:r>
              <a:rPr lang="it-IT" dirty="0">
                <a:solidFill>
                  <a:srgbClr val="FFFF00"/>
                </a:solidFill>
              </a:rPr>
              <a:t>“, cioè con corpi cavernosi che si ingrandiscono molto. Il pene “</a:t>
            </a:r>
            <a:r>
              <a:rPr lang="it-IT" b="1" dirty="0">
                <a:solidFill>
                  <a:srgbClr val="FFFF00"/>
                </a:solidFill>
              </a:rPr>
              <a:t>carnoso</a:t>
            </a:r>
            <a:r>
              <a:rPr lang="it-IT" dirty="0">
                <a:solidFill>
                  <a:srgbClr val="FFFF00"/>
                </a:solidFill>
              </a:rPr>
              <a:t>” invece non cambia molto.</a:t>
            </a:r>
          </a:p>
          <a:p>
            <a:endParaRPr lang="it-IT" dirty="0"/>
          </a:p>
          <a:p>
            <a:pPr algn="ctr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animBg="1"/>
      <p:bldP spid="12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72008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PUBERTA’ E 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B2C0-0A46-4954-8BF6-24F1659A3278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331640" y="980728"/>
            <a:ext cx="7406640" cy="432048"/>
          </a:xfrm>
        </p:spPr>
        <p:txBody>
          <a:bodyPr>
            <a:noAutofit/>
          </a:bodyPr>
          <a:lstStyle/>
          <a:p>
            <a:pPr algn="ctr"/>
            <a:r>
              <a:rPr lang="it-IT" sz="2400" b="1" dirty="0">
                <a:solidFill>
                  <a:srgbClr val="00B0F0"/>
                </a:solidFill>
              </a:rPr>
              <a:t>Le dimensioni del pene nel ragazzo e nell’uomo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259632" y="1844824"/>
            <a:ext cx="7632848" cy="108012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Pene, pisello, pisellino, uccellino: </a:t>
            </a:r>
            <a:r>
              <a:rPr lang="it-IT" dirty="0">
                <a:solidFill>
                  <a:srgbClr val="FFFF00"/>
                </a:solidFill>
              </a:rPr>
              <a:t>lo chiamiamo in tanti modi diversi. Unico dato comune a tutti i genitori è che dalla preadolescenza “smettiamo di vederlo”, perché quegli stessi bambini che giravano serenamente nudi per casa, improvvisamente diventano pudichi e vergognosi.</a:t>
            </a:r>
          </a:p>
          <a:p>
            <a:endParaRPr lang="it-IT" dirty="0"/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1259632" y="3356992"/>
            <a:ext cx="7632848" cy="1152128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b="1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Il pene non ha una grandezza standard e una forma standard. </a:t>
            </a:r>
            <a:r>
              <a:rPr lang="it-IT" dirty="0">
                <a:solidFill>
                  <a:srgbClr val="FFFF00"/>
                </a:solidFill>
              </a:rPr>
              <a:t>Si definisce </a:t>
            </a:r>
            <a:r>
              <a:rPr lang="it-IT" dirty="0" err="1">
                <a:solidFill>
                  <a:srgbClr val="FFFF00"/>
                </a:solidFill>
              </a:rPr>
              <a:t>micropene</a:t>
            </a:r>
            <a:r>
              <a:rPr lang="it-IT" dirty="0">
                <a:solidFill>
                  <a:srgbClr val="FFFF00"/>
                </a:solidFill>
              </a:rPr>
              <a:t> l’organo sessuale di misura inferiore ai 2,5 centimetri. </a:t>
            </a: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La lunghezza del pene, </a:t>
            </a:r>
            <a:r>
              <a:rPr lang="it-IT" b="1" dirty="0">
                <a:solidFill>
                  <a:srgbClr val="FFFF00"/>
                </a:solidFill>
              </a:rPr>
              <a:t>così come la sua larghezza, è legata ai geni</a:t>
            </a:r>
            <a:r>
              <a:rPr lang="it-IT" dirty="0">
                <a:solidFill>
                  <a:srgbClr val="FFFF00"/>
                </a:solidFill>
              </a:rPr>
              <a:t> ricevuti in eredità dai genitori e non è modificabile</a:t>
            </a:r>
          </a:p>
          <a:p>
            <a:endParaRPr lang="it-IT" dirty="0"/>
          </a:p>
          <a:p>
            <a:pPr algn="ctr"/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1259632" y="4941168"/>
            <a:ext cx="7632848" cy="1368152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dirty="0">
              <a:solidFill>
                <a:srgbClr val="FFFF00"/>
              </a:solidFill>
            </a:endParaRPr>
          </a:p>
          <a:p>
            <a:endParaRPr lang="it-IT" dirty="0"/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Con l’erezione il pene si allunga, si allarga e cambia colore</a:t>
            </a:r>
            <a:r>
              <a:rPr lang="it-IT" dirty="0">
                <a:solidFill>
                  <a:srgbClr val="FFFF00"/>
                </a:solidFill>
              </a:rPr>
              <a:t>, scurendosi, perché nelle vene scorre più sangue. </a:t>
            </a: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Alcuni ragazzi e uomini hanno un pene “storto”</a:t>
            </a:r>
            <a:r>
              <a:rPr lang="it-IT" dirty="0">
                <a:solidFill>
                  <a:srgbClr val="FFFF00"/>
                </a:solidFill>
              </a:rPr>
              <a:t> perché le vene si riempiono in modo disomogeneo: non è un problema e non altera la funzione riproduttiva né il piacere dell’atto sessuale.</a:t>
            </a:r>
          </a:p>
          <a:p>
            <a:endParaRPr lang="it-IT" dirty="0"/>
          </a:p>
          <a:p>
            <a:pPr algn="ctr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animBg="1"/>
      <p:bldP spid="12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72008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PUBERTA’ E 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4C799-ABF8-4543-BF68-C3B80F9D4534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043608" y="980728"/>
            <a:ext cx="7920880" cy="648072"/>
          </a:xfrm>
        </p:spPr>
        <p:txBody>
          <a:bodyPr>
            <a:noAutofit/>
          </a:bodyPr>
          <a:lstStyle/>
          <a:p>
            <a:pPr algn="ctr"/>
            <a:r>
              <a:rPr lang="it-IT" sz="2000" b="1" dirty="0">
                <a:solidFill>
                  <a:srgbClr val="00B0F0"/>
                </a:solidFill>
              </a:rPr>
              <a:t>Qual è la lunghezza giusta del pene? </a:t>
            </a:r>
          </a:p>
          <a:p>
            <a:pPr algn="ctr"/>
            <a:r>
              <a:rPr lang="it-IT" sz="2000" b="1" dirty="0">
                <a:solidFill>
                  <a:srgbClr val="00B0F0"/>
                </a:solidFill>
              </a:rPr>
              <a:t>Un vero rompicapo per molti ragazzi</a:t>
            </a:r>
          </a:p>
          <a:p>
            <a:pPr algn="ctr"/>
            <a:endParaRPr lang="it-IT" sz="2400" b="1" dirty="0">
              <a:solidFill>
                <a:srgbClr val="00B0F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259632" y="4365104"/>
            <a:ext cx="7632848" cy="1152128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L’uomo europeo </a:t>
            </a:r>
            <a:r>
              <a:rPr lang="it-IT" dirty="0">
                <a:solidFill>
                  <a:srgbClr val="FFFF00"/>
                </a:solidFill>
              </a:rPr>
              <a:t>ha una </a:t>
            </a:r>
            <a:r>
              <a:rPr lang="it-IT" b="1" dirty="0">
                <a:solidFill>
                  <a:srgbClr val="FFFF00"/>
                </a:solidFill>
              </a:rPr>
              <a:t>lunghezza media del pene in erezione</a:t>
            </a:r>
            <a:r>
              <a:rPr lang="it-IT" dirty="0">
                <a:solidFill>
                  <a:srgbClr val="FFFF00"/>
                </a:solidFill>
              </a:rPr>
              <a:t> che oscilla tra gli 11 e i 18 centimetri. </a:t>
            </a: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la media ufficiale è 14.27 centimetri. </a:t>
            </a:r>
            <a:r>
              <a:rPr lang="it-IT" dirty="0">
                <a:solidFill>
                  <a:srgbClr val="FFFF00"/>
                </a:solidFill>
              </a:rPr>
              <a:t>“A riposo”, senza erezione, la lunghezza è tra 7 e 10 centimetri. </a:t>
            </a:r>
            <a:r>
              <a:rPr lang="it-IT" b="1" dirty="0">
                <a:solidFill>
                  <a:srgbClr val="FFFF00"/>
                </a:solidFill>
              </a:rPr>
              <a:t>La misura si prende dal pube al glande</a:t>
            </a:r>
            <a:r>
              <a:rPr lang="it-IT" dirty="0">
                <a:solidFill>
                  <a:srgbClr val="FFFF00"/>
                </a:solidFill>
              </a:rPr>
              <a:t>.</a:t>
            </a:r>
          </a:p>
          <a:p>
            <a:endParaRPr lang="it-IT" dirty="0"/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1259632" y="5661248"/>
            <a:ext cx="7632848" cy="86409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b="1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Nella misura del pene conta anche il diametro</a:t>
            </a:r>
            <a:r>
              <a:rPr lang="it-IT" dirty="0">
                <a:solidFill>
                  <a:srgbClr val="FFFF00"/>
                </a:solidFill>
              </a:rPr>
              <a:t>: un pene può essere corto ma grosso e ovviamente anche il diametro aumenta con l’erezione, con misure che vanno dai 3 ai 4 centimetri.</a:t>
            </a:r>
          </a:p>
          <a:p>
            <a:endParaRPr lang="it-IT" dirty="0"/>
          </a:p>
          <a:p>
            <a:pPr algn="ctr"/>
            <a:endParaRPr lang="it-IT" dirty="0"/>
          </a:p>
        </p:txBody>
      </p:sp>
      <p:pic>
        <p:nvPicPr>
          <p:cNvPr id="12291" name="Picture 3" descr="C:\Users\Master\Desktop\Ultime foto\pen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700808"/>
            <a:ext cx="5972718" cy="2520280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72008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PUBERTA’ E 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34C0-B81F-42B0-B99D-7C3F7E993F7E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32048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B0F0"/>
                </a:solidFill>
              </a:rPr>
              <a:t>Come sapere se la pubertà è arrivata?</a:t>
            </a:r>
          </a:p>
        </p:txBody>
      </p:sp>
      <p:sp>
        <p:nvSpPr>
          <p:cNvPr id="9" name="Rettangolo 8"/>
          <p:cNvSpPr/>
          <p:nvPr/>
        </p:nvSpPr>
        <p:spPr>
          <a:xfrm>
            <a:off x="1259632" y="1628800"/>
            <a:ext cx="7632848" cy="86409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Quali segnali </a:t>
            </a:r>
            <a:r>
              <a:rPr lang="it-IT" b="1" dirty="0">
                <a:solidFill>
                  <a:srgbClr val="FFFF00"/>
                </a:solidFill>
              </a:rPr>
              <a:t>deve cogliere un genitore per capire se in suo figlio è arrivata la pubertà?</a:t>
            </a:r>
            <a:r>
              <a:rPr lang="it-IT" dirty="0">
                <a:solidFill>
                  <a:srgbClr val="FFFF00"/>
                </a:solidFill>
              </a:rPr>
              <a:t> Osservare i cambiamenti del corpo e i comportamenti, di sicuro, ma anche il cambio di voce.</a:t>
            </a:r>
          </a:p>
          <a:p>
            <a:pPr algn="ctr"/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259632" y="2636912"/>
            <a:ext cx="7632848" cy="86409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b="1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Verso i 15 anni la voce cambia. </a:t>
            </a:r>
            <a:r>
              <a:rPr lang="it-IT" b="1" dirty="0">
                <a:solidFill>
                  <a:srgbClr val="FFFF00"/>
                </a:solidFill>
              </a:rPr>
              <a:t>Q</a:t>
            </a:r>
            <a:r>
              <a:rPr lang="it-IT" dirty="0">
                <a:solidFill>
                  <a:srgbClr val="FFFF00"/>
                </a:solidFill>
              </a:rPr>
              <a:t>uesto cambiamento è legato al testosterone, che provoca un ingrandimento della laringe e la formazione del pomo d’Adamo e alla crescita della barba.</a:t>
            </a:r>
          </a:p>
          <a:p>
            <a:endParaRPr lang="it-IT" dirty="0"/>
          </a:p>
          <a:p>
            <a:pPr algn="ctr"/>
            <a:endParaRPr lang="it-IT" dirty="0"/>
          </a:p>
        </p:txBody>
      </p:sp>
      <p:pic>
        <p:nvPicPr>
          <p:cNvPr id="13314" name="Picture 2" descr="C:\Users\Master\Desktop\Ultime foto\raga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581128"/>
            <a:ext cx="1968342" cy="1474357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pic>
        <p:nvPicPr>
          <p:cNvPr id="13315" name="Picture 3" descr="C:\Users\Master\Desktop\Ultime foto\raga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645024"/>
            <a:ext cx="2543175" cy="1800225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pic>
        <p:nvPicPr>
          <p:cNvPr id="13316" name="Picture 4" descr="C:\Users\Master\Desktop\Ultime foto\raga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3645024"/>
            <a:ext cx="2628900" cy="1743075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72008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PUBERTA’ E 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BEA0-31C8-451D-9A6A-E5060CD15D59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17</a:t>
            </a:fld>
            <a:endParaRPr lang="it-IT" dirty="0"/>
          </a:p>
        </p:txBody>
      </p:sp>
      <p:pic>
        <p:nvPicPr>
          <p:cNvPr id="14338" name="Picture 2" descr="C:\Users\Master\Desktop\Ultime foto\hugo.jpg"/>
          <p:cNvPicPr>
            <a:picLocks noChangeAspect="1" noChangeArrowheads="1"/>
          </p:cNvPicPr>
          <p:nvPr/>
        </p:nvPicPr>
        <p:blipFill>
          <a:blip r:embed="rId2" cstate="print"/>
          <a:srcRect b="9375"/>
          <a:stretch>
            <a:fillRect/>
          </a:stretch>
        </p:blipFill>
        <p:spPr bwMode="auto">
          <a:xfrm>
            <a:off x="1475656" y="1268760"/>
            <a:ext cx="4409378" cy="2304256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  <p:pic>
        <p:nvPicPr>
          <p:cNvPr id="14339" name="Picture 3" descr="C:\Users\Master\Desktop\Ultime foto\col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717032"/>
            <a:ext cx="5400600" cy="2696824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pic>
        <p:nvPicPr>
          <p:cNvPr id="14340" name="Picture 4" descr="C:\Users\Master\Desktop\Ultime foto\ad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1268760"/>
            <a:ext cx="2304256" cy="2304256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910696" cy="648072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Confrontiamoci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1EA3-329A-4577-B709-0B88BA928C06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31640" y="1052736"/>
            <a:ext cx="7200800" cy="5112568"/>
          </a:xfrm>
        </p:spPr>
        <p:txBody>
          <a:bodyPr>
            <a:noAutofit/>
          </a:bodyPr>
          <a:lstStyle/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Quali sono i cambiamenti corporei ed emotivi che una ragazza avverte durante la pubertà?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Quali sono i cambiamenti corporei ed emotivi che un ragazzo avverte durante la pubertà?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Quali sono i segnali più evidenti per i genitori dell’arrivo della pubertà dei figli?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Qualche studioso ha definito la pubertà come uno tsunami. Come aiutare un ragazzo/a </a:t>
            </a:r>
            <a:r>
              <a:rPr lang="it-IT" sz="2000" dirty="0" err="1">
                <a:solidFill>
                  <a:schemeClr val="tx1"/>
                </a:solidFill>
              </a:rPr>
              <a:t>a</a:t>
            </a:r>
            <a:r>
              <a:rPr lang="it-IT" sz="2000" dirty="0">
                <a:solidFill>
                  <a:schemeClr val="tx1"/>
                </a:solidFill>
              </a:rPr>
              <a:t> superare positivamente questo travagliato periodo?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Invece di lasciare i ragazzi soli davanti agli schermi, e nutrirsi in modo incontrollato di pornografia,  non sarebbe meglio che i genitori spiegassero con linguaggio semplice e chiaro tutto ciò che avviene nel corpo e nella mente di un preadolescente?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260648"/>
            <a:ext cx="7920880" cy="936104"/>
          </a:xfrm>
        </p:spPr>
        <p:txBody>
          <a:bodyPr>
            <a:no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"Come sopravvivere </a:t>
            </a:r>
            <a:br>
              <a:rPr lang="it-IT" sz="3200" b="1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</a:rPr>
              <a:t>ad un figlio preadolescente"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15616" y="5445224"/>
            <a:ext cx="7854696" cy="720080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rmAutofit fontScale="92500"/>
          </a:bodyPr>
          <a:lstStyle/>
          <a:p>
            <a:pPr algn="ctr"/>
            <a:r>
              <a:rPr lang="it-IT" sz="2400" b="1" dirty="0"/>
              <a:t>È importante che i figli sentano la fermezza del genitore ma che provino anche piacevolezza nello stare in famiglia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A7CAC-4E33-4BDD-B25C-B5D528037D29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EC2-6988-4E71-9A4B-96D840D93083}" type="slidenum">
              <a:rPr lang="it-IT" smtClean="0"/>
              <a:pPr/>
              <a:t>19</a:t>
            </a:fld>
            <a:endParaRPr lang="it-IT"/>
          </a:p>
        </p:txBody>
      </p:sp>
      <p:pic>
        <p:nvPicPr>
          <p:cNvPr id="22529" name="Picture 1" descr="C:\Users\Master\Desktop\Ultime foto\r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268760"/>
            <a:ext cx="4116791" cy="3816424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72008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PUBERTA’ E 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326A-598E-401A-94A3-DF316F94C2B3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1259632" y="4149080"/>
            <a:ext cx="7632848" cy="2088232"/>
          </a:xfrm>
          <a:prstGeom prst="rect">
            <a:avLst/>
          </a:prstGeom>
          <a:solidFill>
            <a:schemeClr val="accent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7432" lvl="0" algn="just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it-IT" sz="2400" b="1" dirty="0">
                <a:solidFill>
                  <a:schemeClr val="bg1"/>
                </a:solidFill>
              </a:rPr>
              <a:t>La pubertà </a:t>
            </a:r>
            <a:r>
              <a:rPr lang="it-IT" sz="2400" dirty="0">
                <a:solidFill>
                  <a:srgbClr val="FFFF00"/>
                </a:solidFill>
              </a:rPr>
              <a:t>è la fase tipica della preadolescenza che coincide con un periodo di cambiamento fisiologico che un centinaio di anni fa cominciava intorno ai 16 anni. </a:t>
            </a:r>
          </a:p>
          <a:p>
            <a:pPr marL="27432" lvl="0" algn="just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it-IT" sz="2400" b="1" dirty="0">
                <a:solidFill>
                  <a:schemeClr val="bg1"/>
                </a:solidFill>
              </a:rPr>
              <a:t>Oggi arriva prima</a:t>
            </a:r>
            <a:r>
              <a:rPr lang="it-IT" sz="2400" dirty="0">
                <a:solidFill>
                  <a:srgbClr val="FFFF00"/>
                </a:solidFill>
              </a:rPr>
              <a:t>, intorno i 10 anni per le ragazze e 11 anni per i ragazzi.</a:t>
            </a:r>
            <a:endParaRPr lang="it-IT" dirty="0"/>
          </a:p>
        </p:txBody>
      </p:sp>
      <p:pic>
        <p:nvPicPr>
          <p:cNvPr id="13" name="Picture 2" descr="C:\Users\Master\Desktop\Ultime foto\gr 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052736"/>
            <a:ext cx="4328351" cy="2880320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851648" cy="57606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Come superare indenni l'età dello tsunami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635896" y="1844824"/>
            <a:ext cx="4974376" cy="4320480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Un consiglio importante per i genitori </a:t>
            </a:r>
            <a:r>
              <a:rPr lang="it-IT" sz="2400" dirty="0"/>
              <a:t>è di essere presenti, di interessarsi alle cose che fanno i figli, conoscere i loro amici e  i loro impegni. 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La famiglia </a:t>
            </a:r>
            <a:r>
              <a:rPr lang="it-IT" sz="2400" dirty="0"/>
              <a:t>deve essere un posto bello e sicuro dove vivere. I figli devono sentire la  presenza incoraggiante: e se anche i genitori sbagliano, se a volte sono nervosi, in ogni caso ci sono. 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Non si tratta </a:t>
            </a:r>
            <a:r>
              <a:rPr lang="it-IT" sz="2400" dirty="0"/>
              <a:t>di essere perfetti, ma di esserci.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04C29-9679-4E92-A023-FA9BBF3C8751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EC2-6988-4E71-9A4B-96D840D93083}" type="slidenum">
              <a:rPr lang="it-IT" smtClean="0"/>
              <a:pPr/>
              <a:t>20</a:t>
            </a:fld>
            <a:endParaRPr lang="it-IT"/>
          </a:p>
        </p:txBody>
      </p:sp>
      <p:pic>
        <p:nvPicPr>
          <p:cNvPr id="1026" name="Picture 2" descr="C:\Users\Master\Desktop\Ultime foto\r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50950"/>
            <a:ext cx="2880320" cy="3596817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851648" cy="720080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5 consigli per i genitori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635CC-25AE-40D3-B48E-6F48492C0FC9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EC2-6988-4E71-9A4B-96D840D93083}" type="slidenum">
              <a:rPr lang="it-IT" smtClean="0"/>
              <a:pPr/>
              <a:t>21</a:t>
            </a:fld>
            <a:endParaRPr lang="it-IT"/>
          </a:p>
        </p:txBody>
      </p:sp>
      <p:sp>
        <p:nvSpPr>
          <p:cNvPr id="8" name="Freccia a destra 7"/>
          <p:cNvSpPr/>
          <p:nvPr/>
        </p:nvSpPr>
        <p:spPr>
          <a:xfrm>
            <a:off x="539552" y="908720"/>
            <a:ext cx="4320480" cy="108012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rgbClr val="0070C0"/>
                </a:solidFill>
              </a:rPr>
              <a:t>Imparare ad abbassare i toni</a:t>
            </a:r>
          </a:p>
        </p:txBody>
      </p:sp>
      <p:sp>
        <p:nvSpPr>
          <p:cNvPr id="9" name="Freccia a destra 8"/>
          <p:cNvSpPr/>
          <p:nvPr/>
        </p:nvSpPr>
        <p:spPr>
          <a:xfrm>
            <a:off x="539552" y="2060848"/>
            <a:ext cx="4320480" cy="108012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rgbClr val="0070C0"/>
                </a:solidFill>
              </a:rPr>
              <a:t>Se vostro figlio è arrabbiato, voi restate calmi</a:t>
            </a:r>
          </a:p>
        </p:txBody>
      </p:sp>
      <p:sp>
        <p:nvSpPr>
          <p:cNvPr id="10" name="Freccia a destra 9"/>
          <p:cNvSpPr/>
          <p:nvPr/>
        </p:nvSpPr>
        <p:spPr>
          <a:xfrm>
            <a:off x="539552" y="3212976"/>
            <a:ext cx="4320480" cy="108012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rgbClr val="0070C0"/>
                </a:solidFill>
              </a:rPr>
              <a:t>Quando comincia a guardarvi con occhi diversi</a:t>
            </a:r>
          </a:p>
        </p:txBody>
      </p:sp>
      <p:sp>
        <p:nvSpPr>
          <p:cNvPr id="11" name="Freccia a destra 10"/>
          <p:cNvSpPr/>
          <p:nvPr/>
        </p:nvSpPr>
        <p:spPr>
          <a:xfrm>
            <a:off x="539552" y="4437112"/>
            <a:ext cx="4320480" cy="108012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rgbClr val="0070C0"/>
                </a:solidFill>
              </a:rPr>
              <a:t>Se ci chiede di fare qualcosa non adatta alla sua all’età</a:t>
            </a:r>
          </a:p>
        </p:txBody>
      </p:sp>
      <p:sp>
        <p:nvSpPr>
          <p:cNvPr id="12" name="Freccia a destra 11"/>
          <p:cNvSpPr/>
          <p:nvPr/>
        </p:nvSpPr>
        <p:spPr>
          <a:xfrm>
            <a:off x="539552" y="5589240"/>
            <a:ext cx="4320480" cy="108012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rgbClr val="0070C0"/>
                </a:solidFill>
              </a:rPr>
              <a:t>Se troviamo nelle chat messaggi volgari o prese in giro</a:t>
            </a:r>
          </a:p>
        </p:txBody>
      </p:sp>
      <p:pic>
        <p:nvPicPr>
          <p:cNvPr id="2050" name="Picture 2" descr="C:\Users\Master\Desktop\Ultime foto\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492896"/>
            <a:ext cx="3752679" cy="2497237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851648" cy="720080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Imparare ad abbassare i toni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F432-B11D-413E-B1C0-CA6D03E7CA5A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EC2-6988-4E71-9A4B-96D840D93083}" type="slidenum">
              <a:rPr lang="it-IT" smtClean="0"/>
              <a:pPr/>
              <a:t>22</a:t>
            </a:fld>
            <a:endParaRPr lang="it-IT"/>
          </a:p>
        </p:txBody>
      </p:sp>
      <p:pic>
        <p:nvPicPr>
          <p:cNvPr id="13" name="Immagine 12" descr="&#10;                        &#10;                   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564904"/>
            <a:ext cx="3456384" cy="2105273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14" name="CasellaDiTesto 13"/>
          <p:cNvSpPr txBox="1"/>
          <p:nvPr/>
        </p:nvSpPr>
        <p:spPr>
          <a:xfrm>
            <a:off x="467544" y="1196752"/>
            <a:ext cx="4824536" cy="5355312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Imparate a non alzare la voce, </a:t>
            </a:r>
            <a:r>
              <a:rPr lang="it-IT" b="1" dirty="0"/>
              <a:t>e al prossimo </a:t>
            </a:r>
            <a:r>
              <a:rPr lang="it-IT" dirty="0"/>
              <a:t>conflitto partite da qui. La prima alterazione che la rabbia provoca durante una discussione è sul tono della voce. L’ira in automatico fa sì che le persone, invece di parlarsi, si urlino addosso. </a:t>
            </a:r>
          </a:p>
          <a:p>
            <a:pPr algn="just"/>
            <a:endParaRPr lang="it-IT" dirty="0"/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Stabilite allora alcune regole </a:t>
            </a:r>
            <a:r>
              <a:rPr lang="it-IT" dirty="0"/>
              <a:t>sul volume da usare, che devono diventare operative dalla prossima volta in cui vi confronterete su questioni che vi coinvolgono molto. </a:t>
            </a:r>
          </a:p>
          <a:p>
            <a:pPr algn="just"/>
            <a:endParaRPr lang="it-IT" dirty="0"/>
          </a:p>
          <a:p>
            <a:pPr algn="just"/>
            <a:r>
              <a:rPr lang="it-IT" b="1" dirty="0">
                <a:solidFill>
                  <a:srgbClr val="FF0000"/>
                </a:solidFill>
              </a:rPr>
              <a:t>Come genitori, </a:t>
            </a:r>
            <a:r>
              <a:rPr lang="it-IT" dirty="0"/>
              <a:t>decidete che non si potrà proseguire una conversazione o una discussione se qualcuno sta urlando e riconoscete questo diritto anche a vostro figlio che sarà autorizzato a dirvi: “Papà stai urlando, è contro la nostra regola. Mi devi parlare senza urlare e io ti risponderò allo stesso modo”.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5616" y="404664"/>
            <a:ext cx="7776864" cy="432048"/>
          </a:xfrm>
        </p:spPr>
        <p:txBody>
          <a:bodyPr>
            <a:noAutofit/>
          </a:bodyPr>
          <a:lstStyle/>
          <a:p>
            <a:pPr algn="ctr"/>
            <a:r>
              <a:rPr lang="it-IT" sz="2800" dirty="0">
                <a:solidFill>
                  <a:srgbClr val="FF0000"/>
                </a:solidFill>
              </a:rPr>
              <a:t>Se vostro figlio è arrabbiato, voi restate calmi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D234-5394-4413-B04E-175A8FDC0383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EC2-6988-4E71-9A4B-96D840D93083}" type="slidenum">
              <a:rPr lang="it-IT" smtClean="0"/>
              <a:pPr/>
              <a:t>23</a:t>
            </a:fld>
            <a:endParaRPr lang="it-IT"/>
          </a:p>
        </p:txBody>
      </p:sp>
      <p:pic>
        <p:nvPicPr>
          <p:cNvPr id="8" name="Immagine 7" descr="&#10;                        &#10;                   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564904"/>
            <a:ext cx="3312368" cy="2304256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707904" y="1268760"/>
            <a:ext cx="5112568" cy="5016758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Un ragazzo in preda alla rabbia </a:t>
            </a:r>
            <a:r>
              <a:rPr lang="it-IT" sz="2000" dirty="0"/>
              <a:t>non sta ragionando, perciò ha bisogno di un adulto autorevole che gli dimostri cosa vuol dire rimanere nel qui e ora, mantenere il controllo della situazione, anche se si è in preda a un’emozione molto forte. 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Se di fronte alla sua ira </a:t>
            </a:r>
            <a:r>
              <a:rPr lang="it-IT" sz="2000" dirty="0"/>
              <a:t>perdete l’equilibrio più di lui, urlate, lo picchiate, gli fracassate il cellulare, lo minacciate, accentuerete solo il suo stato di attivazione emotiva. 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L’obiettivo dell’intervento educativo </a:t>
            </a:r>
            <a:r>
              <a:rPr lang="it-IT" sz="2000" dirty="0"/>
              <a:t>è l’esatto contrario: rimettete in contatto il cervello che pensa a una strategia per superare il momento di difficoltà.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851648" cy="504056"/>
          </a:xfrm>
        </p:spPr>
        <p:txBody>
          <a:bodyPr>
            <a:noAutofit/>
          </a:bodyPr>
          <a:lstStyle/>
          <a:p>
            <a:pPr algn="ctr"/>
            <a:r>
              <a:rPr lang="it-IT" sz="2800" dirty="0">
                <a:solidFill>
                  <a:srgbClr val="FF0000"/>
                </a:solidFill>
              </a:rPr>
              <a:t>Quando comincia a guardarvi con occhi diversi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96BC2-91E6-4F4A-98BF-A5A22A8EDC6E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EC2-6988-4E71-9A4B-96D840D93083}" type="slidenum">
              <a:rPr lang="it-IT" smtClean="0"/>
              <a:pPr/>
              <a:t>24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323528" y="1484784"/>
            <a:ext cx="5112568" cy="4524315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Molte mamme vanno in crisi </a:t>
            </a:r>
            <a:r>
              <a:rPr lang="it-IT" sz="1600" dirty="0"/>
              <a:t>di fronte alle critiche o alle proteste violente delle proprie creature. Molti padri si sentono rifiutati, o addirittura provocati, da frasi pronunciate con la deliberata intenzione di far male. </a:t>
            </a:r>
          </a:p>
          <a:p>
            <a:pPr algn="just"/>
            <a:endParaRPr lang="it-IT" sz="1600" dirty="0"/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Dal punto di vista del ragazzo </a:t>
            </a:r>
            <a:r>
              <a:rPr lang="it-IT" sz="1600" dirty="0"/>
              <a:t>questo serve a capire fino a dove può spingersi prima che l’adulto lo blocchi e anche testare la capacità dei grandi di rimanere sul ring della loro crescita. </a:t>
            </a:r>
          </a:p>
          <a:p>
            <a:pPr algn="just"/>
            <a:endParaRPr lang="it-IT" sz="1600" b="1" dirty="0">
              <a:solidFill>
                <a:srgbClr val="FF0000"/>
              </a:solidFill>
            </a:endParaRP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Per questo è fondamentale rimanere tranquilli </a:t>
            </a:r>
            <a:r>
              <a:rPr lang="it-IT" sz="1600" dirty="0"/>
              <a:t>e compatti, non sentirsi sbagliati e inadeguati quando lo sguardo dei figli preadolescenti sembra supercritico. </a:t>
            </a:r>
          </a:p>
          <a:p>
            <a:pPr algn="just"/>
            <a:endParaRPr lang="it-IT" sz="1600" dirty="0"/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Ciò che vogliono fare non è distruggerci o farci del male</a:t>
            </a:r>
            <a:r>
              <a:rPr lang="it-IT" sz="1600" dirty="0">
                <a:solidFill>
                  <a:srgbClr val="FF0000"/>
                </a:solidFill>
              </a:rPr>
              <a:t>, </a:t>
            </a:r>
            <a:r>
              <a:rPr lang="it-IT" sz="1600" dirty="0"/>
              <a:t>ma cominciare a mettere tra noi e loro una distanza grazie alla quale potranno ciò che davvero vogliono essere e non solo quello che speriamo diventino.</a:t>
            </a:r>
            <a:endParaRPr lang="it-IT" dirty="0"/>
          </a:p>
        </p:txBody>
      </p:sp>
      <p:pic>
        <p:nvPicPr>
          <p:cNvPr id="10" name="Immagine 9" descr="&#10;                        &#10;                   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636912"/>
            <a:ext cx="3024336" cy="2325638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851648" cy="720080"/>
          </a:xfrm>
        </p:spPr>
        <p:txBody>
          <a:bodyPr>
            <a:noAutofit/>
          </a:bodyPr>
          <a:lstStyle/>
          <a:p>
            <a:pPr algn="ctr"/>
            <a:r>
              <a:rPr lang="it-IT" sz="2800" dirty="0">
                <a:solidFill>
                  <a:srgbClr val="FF0000"/>
                </a:solidFill>
              </a:rPr>
              <a:t>Se ci chiede di fare qualcosa non adatta alla sua età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805F-556C-4E38-856C-477A2C9A5937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EC2-6988-4E71-9A4B-96D840D93083}" type="slidenum">
              <a:rPr lang="it-IT" smtClean="0"/>
              <a:pPr/>
              <a:t>25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3779912" y="1484784"/>
            <a:ext cx="5112568" cy="4708981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>
                <a:solidFill>
                  <a:srgbClr val="FF0000"/>
                </a:solidFill>
              </a:rPr>
              <a:t>Atteniamoci alle regole</a:t>
            </a:r>
            <a:r>
              <a:rPr lang="it-IT" sz="2000" dirty="0">
                <a:solidFill>
                  <a:srgbClr val="FF0000"/>
                </a:solidFill>
              </a:rPr>
              <a:t>, </a:t>
            </a:r>
            <a:r>
              <a:rPr lang="it-IT" sz="2000" dirty="0"/>
              <a:t>mostrandogli che non le abbiamo inventate noi. Se un videogioco ha l’etichetta PEGI18 non è adeguato a un preadolescente e non siamo noi a dirlo ma il produttore stesso. 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Se un 12enne chiede </a:t>
            </a:r>
            <a:r>
              <a:rPr lang="it-IT" sz="2000" dirty="0"/>
              <a:t>di aprire un profilo </a:t>
            </a:r>
            <a:r>
              <a:rPr lang="it-IT" sz="2000" dirty="0" err="1"/>
              <a:t>Facebook</a:t>
            </a:r>
            <a:r>
              <a:rPr lang="it-IT" sz="2000" dirty="0"/>
              <a:t> ricordiamogli che l’età minima è 13 anni. Insomma se una regola già esiste sfruttiamola a nostro vantaggio. 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Se vuole un cellulare</a:t>
            </a:r>
            <a:r>
              <a:rPr lang="it-IT" sz="2000" dirty="0">
                <a:solidFill>
                  <a:srgbClr val="FF0000"/>
                </a:solidFill>
              </a:rPr>
              <a:t>, </a:t>
            </a:r>
            <a:r>
              <a:rPr lang="it-IT" sz="2000" dirty="0"/>
              <a:t>ricordiamogli chi è l’intestatario del contratto: il genitore che dovrà avere comunque accesso al cellulare, quindi nessuna password.</a:t>
            </a:r>
          </a:p>
        </p:txBody>
      </p:sp>
      <p:pic>
        <p:nvPicPr>
          <p:cNvPr id="8" name="Immagine 7" descr="&#10;                        &#10;                   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564904"/>
            <a:ext cx="3276872" cy="2232248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851648" cy="432048"/>
          </a:xfrm>
        </p:spPr>
        <p:txBody>
          <a:bodyPr>
            <a:noAutofit/>
          </a:bodyPr>
          <a:lstStyle/>
          <a:p>
            <a:pPr algn="ctr"/>
            <a:r>
              <a:rPr lang="it-IT" sz="2400" dirty="0">
                <a:solidFill>
                  <a:srgbClr val="FF0000"/>
                </a:solidFill>
              </a:rPr>
              <a:t>Se troviamo nelle chat messaggi volgari o prese in giro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5F83F-E7C2-48D4-86F5-413DEA302E16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EC2-6988-4E71-9A4B-96D840D93083}" type="slidenum">
              <a:rPr lang="it-IT" smtClean="0"/>
              <a:pPr/>
              <a:t>26</a:t>
            </a:fld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323528" y="1268760"/>
            <a:ext cx="5112568" cy="4893647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Aiutiamolo/a a immaginare </a:t>
            </a:r>
            <a:r>
              <a:rPr lang="it-IT" sz="2400" dirty="0"/>
              <a:t>come si sentirebbe lui/lei se si trovasse al posto della persona sbeffeggiata. 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Con calma </a:t>
            </a:r>
            <a:r>
              <a:rPr lang="it-IT" sz="2400" dirty="0"/>
              <a:t>e senza alzare la voce, invitiamolo a chiedersi se nella vita reale trovandosi vicino a persone per le quali nutre stima e fiducia direbbe o farebbe mai quello che ha detto o fatto online. </a:t>
            </a:r>
          </a:p>
          <a:p>
            <a:pPr algn="just"/>
            <a:endParaRPr lang="it-IT" sz="2400" dirty="0">
              <a:solidFill>
                <a:srgbClr val="FF0000"/>
              </a:solidFill>
            </a:endParaRP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La prima volte </a:t>
            </a:r>
            <a:r>
              <a:rPr lang="it-IT" sz="2400" dirty="0"/>
              <a:t>che succede, evitiamo di fare scenate e di drammatizzare. </a:t>
            </a:r>
          </a:p>
        </p:txBody>
      </p:sp>
      <p:pic>
        <p:nvPicPr>
          <p:cNvPr id="10" name="Immagine 9" descr="&#10;                        &#10;                   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492896"/>
            <a:ext cx="3312368" cy="2520280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851648" cy="720080"/>
          </a:xfrm>
        </p:spPr>
        <p:txBody>
          <a:bodyPr>
            <a:no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</a:rPr>
              <a:t>Inoltre, non dimentichiamo che: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7D769-6AB0-478D-BD3F-FB0DD4693769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6EC2-6988-4E71-9A4B-96D840D93083}" type="slidenum">
              <a:rPr lang="it-IT" smtClean="0"/>
              <a:pPr/>
              <a:t>27</a:t>
            </a:fld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251520" y="4077072"/>
            <a:ext cx="8640960" cy="1384995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I ragazzi fanno cose maldestre perché, spesso, nessuno ha mai dato loro istruzioni chiare e regole precise rispetto a cosa sia giusto fare e cosa no</a:t>
            </a:r>
            <a:endParaRPr lang="it-IT" b="1" dirty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Master\Desktop\Ultime foto\r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124744"/>
            <a:ext cx="4111932" cy="2736304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  <p:sp>
        <p:nvSpPr>
          <p:cNvPr id="15" name="CasellaDiTesto 14"/>
          <p:cNvSpPr txBox="1"/>
          <p:nvPr/>
        </p:nvSpPr>
        <p:spPr>
          <a:xfrm>
            <a:off x="3059832" y="5661248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>
                <a:solidFill>
                  <a:srgbClr val="FF0000"/>
                </a:solidFill>
              </a:rPr>
              <a:t>FINE</a:t>
            </a:r>
            <a:endParaRPr lang="it-IT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910696" cy="648072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Confrontiamoci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245E-6890-4D5B-9037-D4AE2BAB678C}" type="datetime1">
              <a:rPr lang="it-IT" smtClean="0"/>
              <a:pPr/>
              <a:t>22/02/2023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28</a:t>
            </a:fld>
            <a:endParaRPr lang="it-IT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31640" y="1052736"/>
            <a:ext cx="7200800" cy="5256584"/>
          </a:xfrm>
        </p:spPr>
        <p:txBody>
          <a:bodyPr>
            <a:noAutofit/>
          </a:bodyPr>
          <a:lstStyle/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Cosa vuol dire per i genitori essere presenti nella vita dei propri figli?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Perché nel periodo della preadolescenza è importante parlare con i figli, ma è ancora più importante saperli ascoltare?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Spesso si dice che i ragazzi sono maleducati e non rispettano le regole. Chi, e in che modo, deve insegnare, testimoniare ed esigere il rispetto delle regole?</a:t>
            </a:r>
          </a:p>
          <a:p>
            <a:pPr marL="484632" indent="-457200" algn="just">
              <a:buAutoNum type="arabicPeriod"/>
            </a:pPr>
            <a:r>
              <a:rPr lang="it-IT" sz="2000" dirty="0"/>
              <a:t>Spesso i ragazzi (ma anche gli adulti) fanno degli errori e non rispettano le regole fissate. Perché è importante non fare tragedie davanti agli errori dei figli?</a:t>
            </a:r>
          </a:p>
          <a:p>
            <a:pPr marL="484632" indent="-457200" algn="just">
              <a:buAutoNum type="arabicPeriod"/>
            </a:pPr>
            <a:r>
              <a:rPr lang="it-IT" sz="2000" dirty="0">
                <a:solidFill>
                  <a:schemeClr val="tx1"/>
                </a:solidFill>
              </a:rPr>
              <a:t>Cosa dire ad un genitore che davanti ai continui errori o insuccessi del figlio dice: “Basta non gli dico più niente, ho perso la pazienza, si arrangi”?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72008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PUBERTA’ E 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F326A-598E-401A-94A3-DF316F94C2B3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32048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B0F0"/>
                </a:solidFill>
              </a:rPr>
              <a:t>Nella preadolescenza la mente cambia (1)</a:t>
            </a:r>
          </a:p>
        </p:txBody>
      </p:sp>
      <p:sp>
        <p:nvSpPr>
          <p:cNvPr id="9" name="Rettangolo 8"/>
          <p:cNvSpPr/>
          <p:nvPr/>
        </p:nvSpPr>
        <p:spPr>
          <a:xfrm>
            <a:off x="1259632" y="1700808"/>
            <a:ext cx="2520280" cy="252028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/>
          </a:p>
          <a:p>
            <a:pPr algn="ctr"/>
            <a:r>
              <a:rPr lang="it-IT" b="1" dirty="0">
                <a:solidFill>
                  <a:schemeClr val="bg1"/>
                </a:solidFill>
              </a:rPr>
              <a:t>Preadolescenza e pubertà</a:t>
            </a:r>
            <a:r>
              <a:rPr lang="it-IT" dirty="0">
                <a:solidFill>
                  <a:srgbClr val="FFFF00"/>
                </a:solidFill>
              </a:rPr>
              <a:t> sono un momento di stress e transizione, in cui </a:t>
            </a:r>
            <a:r>
              <a:rPr lang="it-IT" b="1" dirty="0">
                <a:solidFill>
                  <a:srgbClr val="FFFF00"/>
                </a:solidFill>
              </a:rPr>
              <a:t>corpo e mente passano dall’essere bambini all’essere giovani adulti</a:t>
            </a:r>
            <a:r>
              <a:rPr lang="it-IT" dirty="0">
                <a:solidFill>
                  <a:srgbClr val="FFFF00"/>
                </a:solidFill>
              </a:rPr>
              <a:t>.</a:t>
            </a:r>
          </a:p>
          <a:p>
            <a:pPr algn="ctr"/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6300192" y="1700808"/>
            <a:ext cx="2520280" cy="252028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/>
          </a:p>
          <a:p>
            <a:pPr algn="ctr"/>
            <a:r>
              <a:rPr lang="it-IT" b="1" dirty="0">
                <a:solidFill>
                  <a:schemeClr val="bg1"/>
                </a:solidFill>
              </a:rPr>
              <a:t>Cervello, corpo, sensazioni, idee e curiosità </a:t>
            </a:r>
            <a:r>
              <a:rPr lang="it-IT" dirty="0">
                <a:solidFill>
                  <a:srgbClr val="FFFF00"/>
                </a:solidFill>
              </a:rPr>
              <a:t>sono in fase di </a:t>
            </a:r>
            <a:r>
              <a:rPr lang="it-IT" b="1" dirty="0">
                <a:solidFill>
                  <a:srgbClr val="FFFF00"/>
                </a:solidFill>
              </a:rPr>
              <a:t>grandi modifiche</a:t>
            </a:r>
            <a:r>
              <a:rPr lang="it-IT" dirty="0">
                <a:solidFill>
                  <a:srgbClr val="FFFF00"/>
                </a:solidFill>
              </a:rPr>
              <a:t>, proprio come avviene in altri momenti della vita: quando si è appena nati e attorno ai cinque-sei anni. </a:t>
            </a:r>
          </a:p>
          <a:p>
            <a:pPr algn="ctr"/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1259632" y="4581128"/>
            <a:ext cx="7632848" cy="1467544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b="1" dirty="0"/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Il cervello si “ristruttura”: </a:t>
            </a:r>
            <a:r>
              <a:rPr lang="it-IT" dirty="0">
                <a:solidFill>
                  <a:srgbClr val="FFFF00"/>
                </a:solidFill>
              </a:rPr>
              <a:t>a fronte della chiusura di alcune </a:t>
            </a:r>
            <a:r>
              <a:rPr lang="it-IT" b="1" dirty="0">
                <a:solidFill>
                  <a:srgbClr val="FFFF00"/>
                </a:solidFill>
              </a:rPr>
              <a:t>connessioni neuronali</a:t>
            </a:r>
            <a:r>
              <a:rPr lang="it-IT" dirty="0">
                <a:solidFill>
                  <a:srgbClr val="FFFF00"/>
                </a:solidFill>
              </a:rPr>
              <a:t>, se ne aprono e rinforzano moltissime altre. </a:t>
            </a: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E’ per questo che </a:t>
            </a:r>
            <a:r>
              <a:rPr lang="it-IT" dirty="0">
                <a:solidFill>
                  <a:srgbClr val="FFFF00"/>
                </a:solidFill>
              </a:rPr>
              <a:t>“</a:t>
            </a:r>
            <a:r>
              <a:rPr lang="it-IT" b="1" dirty="0">
                <a:solidFill>
                  <a:srgbClr val="FFFF00"/>
                </a:solidFill>
              </a:rPr>
              <a:t>si cambia carattere</a:t>
            </a:r>
            <a:r>
              <a:rPr lang="it-IT" dirty="0">
                <a:solidFill>
                  <a:srgbClr val="FFFF00"/>
                </a:solidFill>
              </a:rPr>
              <a:t>” e si acquisiscono </a:t>
            </a:r>
            <a:r>
              <a:rPr lang="it-IT" b="1" dirty="0">
                <a:solidFill>
                  <a:srgbClr val="FFFF00"/>
                </a:solidFill>
              </a:rPr>
              <a:t>nuove capacità</a:t>
            </a:r>
            <a:r>
              <a:rPr lang="it-IT" dirty="0">
                <a:solidFill>
                  <a:srgbClr val="FFFF00"/>
                </a:solidFill>
              </a:rPr>
              <a:t>: potere decisionale, capacità di pianificare, motivazione all’agire, nuovi valori e nuove capacità di relazionarsi con le altre persone.</a:t>
            </a:r>
          </a:p>
          <a:p>
            <a:pPr algn="ctr"/>
            <a:endParaRPr lang="it-IT" dirty="0"/>
          </a:p>
        </p:txBody>
      </p:sp>
      <p:pic>
        <p:nvPicPr>
          <p:cNvPr id="3074" name="Picture 2" descr="C:\Users\Master\Desktop\Ultime foto\ragazz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700808"/>
            <a:ext cx="1671055" cy="2520280"/>
          </a:xfrm>
          <a:prstGeom prst="rect">
            <a:avLst/>
          </a:prstGeom>
          <a:noFill/>
          <a:ln w="25400">
            <a:solidFill>
              <a:srgbClr val="FFFF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72008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PUBERTA’ E 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87D1-27D7-4EDE-A0C9-D47C7593CB1B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32048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B0F0"/>
                </a:solidFill>
              </a:rPr>
              <a:t>Nella preadolescenza la mente cambia (2)</a:t>
            </a:r>
          </a:p>
        </p:txBody>
      </p:sp>
      <p:sp>
        <p:nvSpPr>
          <p:cNvPr id="9" name="Rettangolo 8"/>
          <p:cNvSpPr/>
          <p:nvPr/>
        </p:nvSpPr>
        <p:spPr>
          <a:xfrm>
            <a:off x="1259632" y="3717032"/>
            <a:ext cx="2520280" cy="252028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rgbClr val="FFFF00"/>
              </a:solidFill>
            </a:endParaRPr>
          </a:p>
          <a:p>
            <a:pPr algn="ctr"/>
            <a:r>
              <a:rPr lang="it-IT" b="1" dirty="0">
                <a:solidFill>
                  <a:schemeClr val="bg1"/>
                </a:solidFill>
              </a:rPr>
              <a:t>L’orario di vita, per esempio, tende ad allargarsi</a:t>
            </a:r>
            <a:r>
              <a:rPr lang="it-IT" dirty="0">
                <a:solidFill>
                  <a:srgbClr val="FFFF00"/>
                </a:solidFill>
              </a:rPr>
              <a:t>, con uno </a:t>
            </a:r>
            <a:r>
              <a:rPr lang="it-IT" b="1" dirty="0">
                <a:solidFill>
                  <a:srgbClr val="FFFF00"/>
                </a:solidFill>
              </a:rPr>
              <a:t>sviluppo dell’attività nelle ore notturne</a:t>
            </a:r>
            <a:r>
              <a:rPr lang="it-IT" dirty="0">
                <a:solidFill>
                  <a:srgbClr val="FFFF00"/>
                </a:solidFill>
              </a:rPr>
              <a:t> (fino a </a:t>
            </a:r>
            <a:r>
              <a:rPr lang="it-IT" b="1" dirty="0">
                <a:solidFill>
                  <a:srgbClr val="FFFF00"/>
                </a:solidFill>
              </a:rPr>
              <a:t>cinque ore</a:t>
            </a:r>
            <a:r>
              <a:rPr lang="it-IT" dirty="0">
                <a:solidFill>
                  <a:srgbClr val="FFFF00"/>
                </a:solidFill>
              </a:rPr>
              <a:t> in avanti rispetto agli orari dei bambini). </a:t>
            </a:r>
          </a:p>
          <a:p>
            <a:pPr algn="ctr"/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6372200" y="4077072"/>
            <a:ext cx="2520280" cy="180020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/>
          </a:p>
          <a:p>
            <a:pPr algn="ctr"/>
            <a:r>
              <a:rPr lang="it-IT" b="1" dirty="0">
                <a:solidFill>
                  <a:schemeClr val="bg1"/>
                </a:solidFill>
              </a:rPr>
              <a:t>L’adolescenza dura molti anni: </a:t>
            </a:r>
            <a:r>
              <a:rPr lang="it-IT" b="1" dirty="0">
                <a:solidFill>
                  <a:srgbClr val="FFFF00"/>
                </a:solidFill>
              </a:rPr>
              <a:t>fino a 24 – 25 anni</a:t>
            </a:r>
            <a:r>
              <a:rPr lang="it-IT" dirty="0">
                <a:solidFill>
                  <a:srgbClr val="FFFF00"/>
                </a:solidFill>
              </a:rPr>
              <a:t>, dopodiché i lavori si concludono e si diventa </a:t>
            </a:r>
            <a:r>
              <a:rPr lang="it-IT" b="1" dirty="0">
                <a:solidFill>
                  <a:srgbClr val="FFFF00"/>
                </a:solidFill>
              </a:rPr>
              <a:t>ufficialmente adulti</a:t>
            </a:r>
            <a:r>
              <a:rPr lang="it-IT" dirty="0">
                <a:solidFill>
                  <a:srgbClr val="FFFF00"/>
                </a:solidFill>
              </a:rPr>
              <a:t>.</a:t>
            </a:r>
          </a:p>
          <a:p>
            <a:pPr algn="ctr"/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1259632" y="1700808"/>
            <a:ext cx="7632848" cy="1467544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 dirty="0">
              <a:solidFill>
                <a:schemeClr val="bg1"/>
              </a:solidFill>
            </a:endParaRPr>
          </a:p>
          <a:p>
            <a:pPr algn="ctr"/>
            <a:r>
              <a:rPr lang="it-IT" b="1" dirty="0">
                <a:solidFill>
                  <a:schemeClr val="bg1"/>
                </a:solidFill>
              </a:rPr>
              <a:t>Questa fase di transizione </a:t>
            </a:r>
            <a:r>
              <a:rPr lang="it-IT" dirty="0">
                <a:solidFill>
                  <a:srgbClr val="FFFF00"/>
                </a:solidFill>
              </a:rPr>
              <a:t>è dovuta in buona parte alla </a:t>
            </a:r>
            <a:r>
              <a:rPr lang="it-IT" b="1" dirty="0">
                <a:solidFill>
                  <a:srgbClr val="FFFF00"/>
                </a:solidFill>
              </a:rPr>
              <a:t>biochimica</a:t>
            </a:r>
            <a:r>
              <a:rPr lang="it-IT" dirty="0">
                <a:solidFill>
                  <a:srgbClr val="FFFF00"/>
                </a:solidFill>
              </a:rPr>
              <a:t>, dunque il ragazzo e la ragazza sono trascinati dalla corrente, </a:t>
            </a:r>
            <a:r>
              <a:rPr lang="it-IT" b="1" dirty="0">
                <a:solidFill>
                  <a:srgbClr val="FFFF00"/>
                </a:solidFill>
              </a:rPr>
              <a:t>senza esserne “direttamente responsabili”</a:t>
            </a:r>
            <a:r>
              <a:rPr lang="it-IT" dirty="0">
                <a:solidFill>
                  <a:srgbClr val="FFFF00"/>
                </a:solidFill>
              </a:rPr>
              <a:t>, anche se sono comunque presenti le </a:t>
            </a:r>
            <a:r>
              <a:rPr lang="it-IT" b="1" dirty="0">
                <a:solidFill>
                  <a:srgbClr val="FFFF00"/>
                </a:solidFill>
              </a:rPr>
              <a:t>influenze legate all’ambiente sociale</a:t>
            </a:r>
            <a:r>
              <a:rPr lang="it-IT" dirty="0">
                <a:solidFill>
                  <a:srgbClr val="FFFF00"/>
                </a:solidFill>
              </a:rPr>
              <a:t> e alle caratteristiche proprie del </a:t>
            </a:r>
            <a:r>
              <a:rPr lang="it-IT" b="1" dirty="0">
                <a:solidFill>
                  <a:srgbClr val="FFFF00"/>
                </a:solidFill>
              </a:rPr>
              <a:t>carattere di ciascuno di noi</a:t>
            </a:r>
            <a:r>
              <a:rPr lang="it-IT" dirty="0">
                <a:solidFill>
                  <a:srgbClr val="FFFF00"/>
                </a:solidFill>
              </a:rPr>
              <a:t>.</a:t>
            </a:r>
          </a:p>
          <a:p>
            <a:pPr algn="ctr"/>
            <a:endParaRPr lang="it-IT" dirty="0"/>
          </a:p>
        </p:txBody>
      </p:sp>
      <p:pic>
        <p:nvPicPr>
          <p:cNvPr id="4098" name="Picture 2" descr="C:\Users\Master\Desktop\Ultime foto\ragazz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4365104"/>
            <a:ext cx="2328112" cy="1224136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72008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PUBERTA’ E 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FB1C1-727A-4CA5-B500-2D35FA952F6B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32048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B0F0"/>
                </a:solidFill>
              </a:rPr>
              <a:t>Il corpo delle ragazze nella preadolescenza (1)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259632" y="3140968"/>
            <a:ext cx="7632848" cy="648072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b="1" dirty="0">
              <a:solidFill>
                <a:schemeClr val="bg1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Si tende ad accumulare un poco di ciccia</a:t>
            </a:r>
            <a:r>
              <a:rPr lang="it-IT" dirty="0">
                <a:solidFill>
                  <a:srgbClr val="FFFF00"/>
                </a:solidFill>
              </a:rPr>
              <a:t> sul seno, sul sedere, sulle cosce e sulle spalle: è il momento in cui si formano le tipiche </a:t>
            </a:r>
            <a:r>
              <a:rPr lang="it-IT" b="1" dirty="0">
                <a:solidFill>
                  <a:srgbClr val="FFFF00"/>
                </a:solidFill>
              </a:rPr>
              <a:t>rotondità femminili</a:t>
            </a:r>
            <a:r>
              <a:rPr lang="it-IT" dirty="0">
                <a:solidFill>
                  <a:srgbClr val="FFFF00"/>
                </a:solidFill>
              </a:rPr>
              <a:t>. </a:t>
            </a:r>
          </a:p>
          <a:p>
            <a:pPr algn="ctr"/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1259632" y="3861048"/>
            <a:ext cx="7632848" cy="576064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r>
              <a:rPr lang="it-IT" dirty="0">
                <a:solidFill>
                  <a:schemeClr val="bg1"/>
                </a:solidFill>
              </a:rPr>
              <a:t>L’</a:t>
            </a:r>
            <a:r>
              <a:rPr lang="it-IT" b="1" dirty="0">
                <a:solidFill>
                  <a:schemeClr val="bg1"/>
                </a:solidFill>
              </a:rPr>
              <a:t>odore del corpo cambia</a:t>
            </a:r>
            <a:r>
              <a:rPr lang="it-IT" dirty="0">
                <a:solidFill>
                  <a:srgbClr val="FFFF00"/>
                </a:solidFill>
              </a:rPr>
              <a:t> e diventa più intenso: se non era già abitudine, è opportuno cominciare a fare la </a:t>
            </a:r>
            <a:r>
              <a:rPr lang="it-IT" b="1" dirty="0">
                <a:solidFill>
                  <a:srgbClr val="FFFF00"/>
                </a:solidFill>
              </a:rPr>
              <a:t>doccia tutti i giorni</a:t>
            </a:r>
            <a:r>
              <a:rPr lang="it-IT" dirty="0">
                <a:solidFill>
                  <a:srgbClr val="FFFF00"/>
                </a:solidFill>
              </a:rPr>
              <a:t>.</a:t>
            </a:r>
          </a:p>
          <a:p>
            <a:pPr algn="ctr"/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1259632" y="4581128"/>
            <a:ext cx="7632848" cy="1152128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La pelle cambia, </a:t>
            </a:r>
            <a:r>
              <a:rPr lang="it-IT" dirty="0">
                <a:solidFill>
                  <a:srgbClr val="FFFF00"/>
                </a:solidFill>
              </a:rPr>
              <a:t>con un incremento del lavoro delle ghiandole sebacee, che diventano più attive cominciando a produrre i primi </a:t>
            </a:r>
            <a:r>
              <a:rPr lang="it-IT" b="1" dirty="0">
                <a:solidFill>
                  <a:srgbClr val="FFFF00"/>
                </a:solidFill>
              </a:rPr>
              <a:t>brufoli</a:t>
            </a:r>
            <a:r>
              <a:rPr lang="it-IT" dirty="0">
                <a:solidFill>
                  <a:srgbClr val="FFFF00"/>
                </a:solidFill>
              </a:rPr>
              <a:t>. Il loro trattamento e la prevenzione dell’acne è una questione di igiene: va spiegato tutto con dolcezza. </a:t>
            </a:r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1259632" y="5877272"/>
            <a:ext cx="7632848" cy="648072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b="1" dirty="0">
              <a:solidFill>
                <a:schemeClr val="bg1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Spuntano i primi peli, </a:t>
            </a:r>
            <a:r>
              <a:rPr lang="it-IT" dirty="0">
                <a:solidFill>
                  <a:srgbClr val="FFFF00"/>
                </a:solidFill>
              </a:rPr>
              <a:t>che sono arricciati, ispidi e talvolta di colore diverso rispetto ai capelli.</a:t>
            </a:r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/>
          </a:p>
        </p:txBody>
      </p:sp>
      <p:pic>
        <p:nvPicPr>
          <p:cNvPr id="5122" name="Picture 2" descr="C:\Users\Master\Desktop\Ultime foto\rag p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628800"/>
            <a:ext cx="2160240" cy="1437542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72008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PUBERTA’ E 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80D0-4AA8-467B-8E24-6CFA261A1B72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908720"/>
            <a:ext cx="7406640" cy="432048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B0F0"/>
                </a:solidFill>
              </a:rPr>
              <a:t>Il corpo delle ragazze nella preadolescenza (2)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259632" y="2708920"/>
            <a:ext cx="7632848" cy="86409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Si forma il seno</a:t>
            </a:r>
            <a:r>
              <a:rPr lang="it-IT" dirty="0">
                <a:solidFill>
                  <a:schemeClr val="bg1"/>
                </a:solidFill>
              </a:rPr>
              <a:t>: </a:t>
            </a:r>
            <a:r>
              <a:rPr lang="it-IT" dirty="0">
                <a:solidFill>
                  <a:srgbClr val="FFFF00"/>
                </a:solidFill>
              </a:rPr>
              <a:t>dimensione, forma e capezzolo dipendono dai geni. Capita che un seno cresca prima dell’altro, producendo una differenza che andrà a ridursi con il tempo, ma potrebbe anche non scomparire mai del tutto.</a:t>
            </a:r>
          </a:p>
          <a:p>
            <a:pPr algn="ctr"/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1259632" y="4293096"/>
            <a:ext cx="7632848" cy="1152128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Un paio di anni prima dell’arrivo della prima mestruazione</a:t>
            </a:r>
            <a:r>
              <a:rPr lang="it-IT" dirty="0">
                <a:solidFill>
                  <a:srgbClr val="FFFF00"/>
                </a:solidFill>
              </a:rPr>
              <a:t> la vagina comincia a produrre una </a:t>
            </a:r>
            <a:r>
              <a:rPr lang="it-IT" b="1" dirty="0">
                <a:solidFill>
                  <a:srgbClr val="FFFF00"/>
                </a:solidFill>
              </a:rPr>
              <a:t>secrezione </a:t>
            </a:r>
            <a:r>
              <a:rPr lang="it-IT" dirty="0">
                <a:solidFill>
                  <a:srgbClr val="FFFF00"/>
                </a:solidFill>
              </a:rPr>
              <a:t>lattescente. Quando arriva il ciclo mestruale, la secrezione cambia colore e diventa </a:t>
            </a:r>
            <a:r>
              <a:rPr lang="it-IT" dirty="0" err="1">
                <a:solidFill>
                  <a:srgbClr val="FFFF00"/>
                </a:solidFill>
              </a:rPr>
              <a:t>marroncina</a:t>
            </a:r>
            <a:r>
              <a:rPr lang="it-IT" dirty="0">
                <a:solidFill>
                  <a:srgbClr val="FFFF00"/>
                </a:solidFill>
              </a:rPr>
              <a:t> poco prima dei giorni “rossi”.</a:t>
            </a:r>
            <a:r>
              <a:rPr lang="it-IT" dirty="0"/>
              <a:t> </a:t>
            </a:r>
          </a:p>
          <a:p>
            <a:pPr algn="ctr"/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1259632" y="3645024"/>
            <a:ext cx="7632848" cy="576064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La crescita del seno termina in media intorno ai 15 anni, </a:t>
            </a:r>
            <a:r>
              <a:rPr lang="it-IT" dirty="0">
                <a:solidFill>
                  <a:srgbClr val="FFFF00"/>
                </a:solidFill>
              </a:rPr>
              <a:t>ma per qualche ragazza può protrarsi fino ai 18 – 19 anni.</a:t>
            </a:r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1259632" y="5517232"/>
            <a:ext cx="7632848" cy="108012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/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Entrano in gioco gli ormoni</a:t>
            </a:r>
            <a:r>
              <a:rPr lang="it-IT" dirty="0">
                <a:solidFill>
                  <a:srgbClr val="FFFF00"/>
                </a:solidFill>
              </a:rPr>
              <a:t> (estrogeni, progesterone e testosterone) che provocano grandi sbalzi dell’umore, con </a:t>
            </a:r>
            <a:r>
              <a:rPr lang="it-IT" b="1" dirty="0">
                <a:solidFill>
                  <a:srgbClr val="FFFF00"/>
                </a:solidFill>
              </a:rPr>
              <a:t>momenti in cui il cervello è più sveglio, attivo e prestante e altri momenti in cui tutto sembra attutito</a:t>
            </a:r>
            <a:r>
              <a:rPr lang="it-IT" dirty="0">
                <a:solidFill>
                  <a:srgbClr val="FFFF00"/>
                </a:solidFill>
              </a:rPr>
              <a:t>.</a:t>
            </a:r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/>
          </a:p>
        </p:txBody>
      </p:sp>
      <p:pic>
        <p:nvPicPr>
          <p:cNvPr id="5122" name="Picture 2" descr="C:\Users\Master\Desktop\Ultime foto\rag p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1412776"/>
            <a:ext cx="1836007" cy="1221780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72008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PUBERTA’ E 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30BB-3D2D-4C0C-B3AE-28A922BC234E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259632" y="1124744"/>
            <a:ext cx="7776864" cy="432048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B0F0"/>
                </a:solidFill>
              </a:rPr>
              <a:t>Il corpo dei ragazzi nella preadolescenza (1)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259632" y="3573016"/>
            <a:ext cx="7632848" cy="1152128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Per i ragazzi, </a:t>
            </a:r>
            <a:r>
              <a:rPr lang="it-IT" dirty="0">
                <a:solidFill>
                  <a:srgbClr val="FFFF00"/>
                </a:solidFill>
              </a:rPr>
              <a:t>l’età di inizio della preadolescenza è </a:t>
            </a:r>
            <a:r>
              <a:rPr lang="it-IT" b="1" dirty="0">
                <a:solidFill>
                  <a:srgbClr val="FFFF00"/>
                </a:solidFill>
              </a:rPr>
              <a:t>meno facilmente riconoscibile</a:t>
            </a:r>
            <a:r>
              <a:rPr lang="it-IT" dirty="0">
                <a:solidFill>
                  <a:srgbClr val="FFFF00"/>
                </a:solidFill>
              </a:rPr>
              <a:t>. </a:t>
            </a:r>
            <a:r>
              <a:rPr lang="it-IT" b="1" dirty="0">
                <a:solidFill>
                  <a:srgbClr val="FFFF00"/>
                </a:solidFill>
              </a:rPr>
              <a:t>La pubertà può iniziare fra i 10 e i 17 anni</a:t>
            </a:r>
            <a:r>
              <a:rPr lang="it-IT" dirty="0">
                <a:solidFill>
                  <a:srgbClr val="FFFF00"/>
                </a:solidFill>
              </a:rPr>
              <a:t>. </a:t>
            </a: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Intorno ai tredici anni</a:t>
            </a:r>
            <a:r>
              <a:rPr lang="it-IT" dirty="0">
                <a:solidFill>
                  <a:srgbClr val="FFFF00"/>
                </a:solidFill>
              </a:rPr>
              <a:t> (la seconda media) si fa un salto in avanti e si allungano, molto velocemente, braccia, gambe, piedi e organi sessuali.</a:t>
            </a:r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1259632" y="4869160"/>
            <a:ext cx="7632848" cy="1512168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Questa fase di crescita </a:t>
            </a:r>
            <a:r>
              <a:rPr lang="it-IT" dirty="0">
                <a:solidFill>
                  <a:srgbClr val="FFFF00"/>
                </a:solidFill>
              </a:rPr>
              <a:t>che </a:t>
            </a:r>
            <a:r>
              <a:rPr lang="it-IT" b="1" dirty="0">
                <a:solidFill>
                  <a:srgbClr val="FFFF00"/>
                </a:solidFill>
              </a:rPr>
              <a:t>fa sembrare il ragazzo un po' goffo</a:t>
            </a:r>
            <a:r>
              <a:rPr lang="it-IT" dirty="0">
                <a:solidFill>
                  <a:srgbClr val="FFFF00"/>
                </a:solidFill>
              </a:rPr>
              <a:t> (magari con le braccia lunghe ma le gambe corte o con un piede più grande dell’altro) si risolve a 19 anni, quando il corpo torna proporzionato, spalle e petto si fanno più larghi, le ossa e i muscoli hanno preso la forma del corpo adulto (si cresce comunque ancora per un po’).</a:t>
            </a:r>
          </a:p>
          <a:p>
            <a:pPr algn="ctr"/>
            <a:endParaRPr lang="it-IT" dirty="0"/>
          </a:p>
        </p:txBody>
      </p:sp>
      <p:pic>
        <p:nvPicPr>
          <p:cNvPr id="6146" name="Picture 2" descr="C:\Users\Master\Desktop\Ultime foto\pens.jpg"/>
          <p:cNvPicPr>
            <a:picLocks noChangeAspect="1" noChangeArrowheads="1"/>
          </p:cNvPicPr>
          <p:nvPr/>
        </p:nvPicPr>
        <p:blipFill>
          <a:blip r:embed="rId2" cstate="print"/>
          <a:srcRect b="10350"/>
          <a:stretch>
            <a:fillRect/>
          </a:stretch>
        </p:blipFill>
        <p:spPr bwMode="auto">
          <a:xfrm>
            <a:off x="3635896" y="1700808"/>
            <a:ext cx="2592288" cy="1696595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72008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PUBERTA’ E 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6E07-0CE4-4198-96E6-5AA83F3C9611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32048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B0F0"/>
                </a:solidFill>
              </a:rPr>
              <a:t>Il corpo dei ragazzi nella preadolescenza (2)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259632" y="3501008"/>
            <a:ext cx="7632848" cy="108012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sz="1600" b="1" dirty="0">
              <a:solidFill>
                <a:srgbClr val="FF0000"/>
              </a:solidFill>
            </a:endParaRPr>
          </a:p>
          <a:p>
            <a:pPr algn="just"/>
            <a:r>
              <a:rPr lang="it-IT" sz="1600" b="1" dirty="0">
                <a:solidFill>
                  <a:schemeClr val="bg1"/>
                </a:solidFill>
              </a:rPr>
              <a:t>Nei ragazzi il testosterone è responsabile </a:t>
            </a:r>
            <a:r>
              <a:rPr lang="it-IT" sz="1600" dirty="0">
                <a:solidFill>
                  <a:srgbClr val="FFFF00"/>
                </a:solidFill>
              </a:rPr>
              <a:t>dello sviluppo della </a:t>
            </a:r>
            <a:r>
              <a:rPr lang="it-IT" sz="1600" b="1" dirty="0">
                <a:solidFill>
                  <a:srgbClr val="FFFF00"/>
                </a:solidFill>
              </a:rPr>
              <a:t>massa muscolare</a:t>
            </a:r>
            <a:r>
              <a:rPr lang="it-IT" sz="1600" dirty="0">
                <a:solidFill>
                  <a:srgbClr val="FFFF00"/>
                </a:solidFill>
              </a:rPr>
              <a:t>: per questo sono in media meno “tondi” delle ragazze. </a:t>
            </a:r>
          </a:p>
          <a:p>
            <a:pPr algn="just"/>
            <a:r>
              <a:rPr lang="it-IT" sz="1600" b="1" dirty="0">
                <a:solidFill>
                  <a:schemeClr val="bg1"/>
                </a:solidFill>
              </a:rPr>
              <a:t>La pelle è più spessa e unta</a:t>
            </a:r>
            <a:r>
              <a:rPr lang="it-IT" sz="1600" dirty="0">
                <a:solidFill>
                  <a:schemeClr val="bg1"/>
                </a:solidFill>
              </a:rPr>
              <a:t>: </a:t>
            </a:r>
            <a:r>
              <a:rPr lang="it-IT" sz="1600" dirty="0">
                <a:solidFill>
                  <a:srgbClr val="FFFF00"/>
                </a:solidFill>
              </a:rPr>
              <a:t>più di quanto succeda alle femmine, sempre a causa del testosterone che stimola la produzione delle ghiandole sebacee.</a:t>
            </a:r>
          </a:p>
          <a:p>
            <a:endParaRPr lang="it-IT" dirty="0"/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1259632" y="4653136"/>
            <a:ext cx="7632848" cy="1872208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b="1" dirty="0">
              <a:solidFill>
                <a:srgbClr val="FFFF00"/>
              </a:solidFill>
            </a:endParaRPr>
          </a:p>
          <a:p>
            <a:pPr algn="just"/>
            <a:endParaRPr lang="it-IT" b="1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L’acne è più diffusa tra i maschi</a:t>
            </a:r>
            <a:r>
              <a:rPr lang="it-IT" dirty="0">
                <a:solidFill>
                  <a:srgbClr val="FFFF00"/>
                </a:solidFill>
              </a:rPr>
              <a:t> e siccome è un vero problema di salute, </a:t>
            </a:r>
            <a:r>
              <a:rPr lang="it-IT" sz="1600" dirty="0">
                <a:solidFill>
                  <a:srgbClr val="FFFF00"/>
                </a:solidFill>
              </a:rPr>
              <a:t>non va sottovalutata ma curata, con un </a:t>
            </a:r>
            <a:r>
              <a:rPr lang="it-IT" sz="1600" b="1" dirty="0">
                <a:solidFill>
                  <a:srgbClr val="FFFF00"/>
                </a:solidFill>
              </a:rPr>
              <a:t>dermatologo</a:t>
            </a:r>
            <a:r>
              <a:rPr lang="it-IT" sz="1600" dirty="0">
                <a:solidFill>
                  <a:srgbClr val="FFFF00"/>
                </a:solidFill>
              </a:rPr>
              <a:t> e gli ormai ottimi prodotti che si trovano in commercio. </a:t>
            </a:r>
          </a:p>
          <a:p>
            <a:pPr algn="just"/>
            <a:r>
              <a:rPr lang="it-IT" sz="1600" b="1" dirty="0">
                <a:solidFill>
                  <a:schemeClr val="bg1"/>
                </a:solidFill>
              </a:rPr>
              <a:t>Spuntano i peli: </a:t>
            </a:r>
            <a:r>
              <a:rPr lang="it-IT" sz="1600" dirty="0">
                <a:solidFill>
                  <a:srgbClr val="FFFF00"/>
                </a:solidFill>
              </a:rPr>
              <a:t>prima intorno alla radice del pene, poi verso l’ombelico e le cosce. In circa </a:t>
            </a:r>
            <a:r>
              <a:rPr lang="it-IT" sz="1600" b="1" dirty="0">
                <a:solidFill>
                  <a:srgbClr val="FFFF00"/>
                </a:solidFill>
              </a:rPr>
              <a:t>due anni</a:t>
            </a:r>
            <a:r>
              <a:rPr lang="it-IT" sz="1600" dirty="0">
                <a:solidFill>
                  <a:srgbClr val="FFFF00"/>
                </a:solidFill>
              </a:rPr>
              <a:t> la peluria aumenta fino a raggiungere il resto del corpo e la </a:t>
            </a:r>
            <a:r>
              <a:rPr lang="it-IT" sz="1600" b="1" dirty="0">
                <a:solidFill>
                  <a:srgbClr val="FFFF00"/>
                </a:solidFill>
              </a:rPr>
              <a:t>barba</a:t>
            </a:r>
            <a:r>
              <a:rPr lang="it-IT" sz="1600" dirty="0">
                <a:solidFill>
                  <a:srgbClr val="FFFF00"/>
                </a:solidFill>
              </a:rPr>
              <a:t>.  </a:t>
            </a:r>
          </a:p>
          <a:p>
            <a:pPr algn="just"/>
            <a:r>
              <a:rPr lang="it-IT" sz="1600" b="1" dirty="0">
                <a:solidFill>
                  <a:schemeClr val="bg1"/>
                </a:solidFill>
              </a:rPr>
              <a:t>L’odore del corpo </a:t>
            </a:r>
            <a:r>
              <a:rPr lang="it-IT" sz="1600" dirty="0">
                <a:solidFill>
                  <a:srgbClr val="FFFF00"/>
                </a:solidFill>
              </a:rPr>
              <a:t>si fa forte: </a:t>
            </a:r>
            <a:r>
              <a:rPr lang="it-IT" sz="1600" b="1" dirty="0">
                <a:solidFill>
                  <a:srgbClr val="FFFF00"/>
                </a:solidFill>
              </a:rPr>
              <a:t>ascelle, genitali e piedi aumentano la produzione di sudore</a:t>
            </a:r>
            <a:r>
              <a:rPr lang="it-IT" sz="1600" dirty="0">
                <a:solidFill>
                  <a:srgbClr val="FFFF00"/>
                </a:solidFill>
              </a:rPr>
              <a:t> che, assieme ai batteri, rende indispensabile una scrupolosa igiene personale.</a:t>
            </a:r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dirty="0">
              <a:solidFill>
                <a:srgbClr val="FFFF00"/>
              </a:solidFill>
            </a:endParaRPr>
          </a:p>
          <a:p>
            <a:endParaRPr lang="it-IT" dirty="0"/>
          </a:p>
          <a:p>
            <a:pPr algn="ctr"/>
            <a:endParaRPr lang="it-IT" dirty="0"/>
          </a:p>
        </p:txBody>
      </p:sp>
      <p:pic>
        <p:nvPicPr>
          <p:cNvPr id="1026" name="Picture 2" descr="C:\Users\Master\Desktop\Raccolta foto\foto PPT\Preadolescenza\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628800"/>
            <a:ext cx="1152128" cy="1737636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7406640" cy="720080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</a:rPr>
              <a:t>PUBERTA’ E  PREADOLESCENZA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E3C56-F16F-4448-BE60-23DD92CCDAA3}" type="datetime1">
              <a:rPr lang="it-IT" smtClean="0"/>
              <a:pPr/>
              <a:t>22/02/2023</a:t>
            </a:fld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E9C6C-7183-48E3-B448-19E9C1DD1A8F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432048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>
                <a:solidFill>
                  <a:srgbClr val="00B0F0"/>
                </a:solidFill>
              </a:rPr>
              <a:t>Lo sviluppo degli organi sessuali maschili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187624" y="1916832"/>
            <a:ext cx="7632848" cy="72008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Cosa sappiamo </a:t>
            </a:r>
            <a:r>
              <a:rPr lang="it-IT" dirty="0">
                <a:solidFill>
                  <a:srgbClr val="FFFF00"/>
                </a:solidFill>
              </a:rPr>
              <a:t>di pene, testicoli &amp; Co., cioè degli </a:t>
            </a:r>
            <a:r>
              <a:rPr lang="it-IT" b="1" dirty="0">
                <a:solidFill>
                  <a:srgbClr val="FFFF00"/>
                </a:solidFill>
              </a:rPr>
              <a:t>organi sessuali maschili dei  bambini</a:t>
            </a:r>
            <a:r>
              <a:rPr lang="it-IT" dirty="0">
                <a:solidFill>
                  <a:srgbClr val="FFFF00"/>
                </a:solidFill>
              </a:rPr>
              <a:t>?</a:t>
            </a:r>
          </a:p>
          <a:p>
            <a:endParaRPr lang="it-IT" dirty="0"/>
          </a:p>
          <a:p>
            <a:pPr algn="ctr"/>
            <a:endParaRPr lang="it-IT" dirty="0">
              <a:solidFill>
                <a:srgbClr val="FFFF00"/>
              </a:solidFill>
            </a:endParaRPr>
          </a:p>
          <a:p>
            <a:pPr algn="ctr"/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1187624" y="2708920"/>
            <a:ext cx="7632848" cy="792088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</a:rPr>
              <a:t>Il sesso, in Italia, </a:t>
            </a:r>
            <a:r>
              <a:rPr lang="it-IT" dirty="0">
                <a:solidFill>
                  <a:srgbClr val="FFFF00"/>
                </a:solidFill>
              </a:rPr>
              <a:t>è uno tra gli argomenti  meno affrontati a scuola e in famiglia, ma più presenti sui media e nella vita quotidiana di ragazze e ragazzi.</a:t>
            </a:r>
          </a:p>
          <a:p>
            <a:endParaRPr lang="it-IT" dirty="0"/>
          </a:p>
          <a:p>
            <a:pPr algn="ctr"/>
            <a:endParaRPr lang="it-IT" dirty="0"/>
          </a:p>
        </p:txBody>
      </p:sp>
      <p:pic>
        <p:nvPicPr>
          <p:cNvPr id="7170" name="Picture 2" descr="C:\Users\Master\Desktop\Ultime foto\ragazzo e p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645024"/>
            <a:ext cx="4392488" cy="2196244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pic>
        <p:nvPicPr>
          <p:cNvPr id="7171" name="Picture 3" descr="C:\Users\Master\Desktop\Ultime foto\raga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645024"/>
            <a:ext cx="3096344" cy="2180198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462</TotalTime>
  <Words>2843</Words>
  <Application>Microsoft Office PowerPoint</Application>
  <PresentationFormat>Presentazione su schermo (4:3)</PresentationFormat>
  <Paragraphs>283</Paragraphs>
  <Slides>28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3" baseType="lpstr">
      <vt:lpstr>Calibri</vt:lpstr>
      <vt:lpstr>Gill Sans MT</vt:lpstr>
      <vt:lpstr>Verdana</vt:lpstr>
      <vt:lpstr>Wingdings 2</vt:lpstr>
      <vt:lpstr>Solstizio</vt:lpstr>
      <vt:lpstr>PUBERTA’ E  PREADOLESCENZA</vt:lpstr>
      <vt:lpstr>PUBERTA’ E  PREADOLESCENZA</vt:lpstr>
      <vt:lpstr>PUBERTA’ E  PREADOLESCENZA</vt:lpstr>
      <vt:lpstr>PUBERTA’ E  PREADOLESCENZA</vt:lpstr>
      <vt:lpstr>PUBERTA’ E  PREADOLESCENZA</vt:lpstr>
      <vt:lpstr>PUBERTA’ E  PREADOLESCENZA</vt:lpstr>
      <vt:lpstr>PUBERTA’ E  PREADOLESCENZA</vt:lpstr>
      <vt:lpstr>PUBERTA’ E  PREADOLESCENZA</vt:lpstr>
      <vt:lpstr>PUBERTA’ E  PREADOLESCENZA</vt:lpstr>
      <vt:lpstr>PUBERTA’ E  PREADOLESCENZA</vt:lpstr>
      <vt:lpstr>PUBERTA’ E  PREADOLESCENZA</vt:lpstr>
      <vt:lpstr>PUBERTA’ E  PREADOLESCENZA</vt:lpstr>
      <vt:lpstr>PUBERTA’ E  PREADOLESCENZA</vt:lpstr>
      <vt:lpstr>PUBERTA’ E  PREADOLESCENZA</vt:lpstr>
      <vt:lpstr>PUBERTA’ E  PREADOLESCENZA</vt:lpstr>
      <vt:lpstr>PUBERTA’ E  PREADOLESCENZA</vt:lpstr>
      <vt:lpstr>PUBERTA’ E  PREADOLESCENZA</vt:lpstr>
      <vt:lpstr>Confrontiamoci</vt:lpstr>
      <vt:lpstr>"Come sopravvivere  ad un figlio preadolescente"</vt:lpstr>
      <vt:lpstr>Come superare indenni l'età dello tsunami</vt:lpstr>
      <vt:lpstr>5 consigli per i genitori</vt:lpstr>
      <vt:lpstr>Imparare ad abbassare i toni</vt:lpstr>
      <vt:lpstr>Se vostro figlio è arrabbiato, voi restate calmi</vt:lpstr>
      <vt:lpstr>Quando comincia a guardarvi con occhi diversi</vt:lpstr>
      <vt:lpstr>Se ci chiede di fare qualcosa non adatta alla sua età</vt:lpstr>
      <vt:lpstr>Se troviamo nelle chat messaggi volgari o prese in giro</vt:lpstr>
      <vt:lpstr>Inoltre, non dimentichiamo che:</vt:lpstr>
      <vt:lpstr>Confrontiamoci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 PARLARE DELLA PUBERTA’  CON I TUOI FIGLI</dc:title>
  <dc:creator>Francesco Cannizzaro</dc:creator>
  <cp:lastModifiedBy>Franco</cp:lastModifiedBy>
  <cp:revision>61</cp:revision>
  <dcterms:created xsi:type="dcterms:W3CDTF">2019-05-08T15:49:22Z</dcterms:created>
  <dcterms:modified xsi:type="dcterms:W3CDTF">2023-02-22T15:15:30Z</dcterms:modified>
</cp:coreProperties>
</file>